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2"/>
  </p:notesMasterIdLst>
  <p:sldIdLst>
    <p:sldId id="256" r:id="rId2"/>
    <p:sldId id="310" r:id="rId3"/>
    <p:sldId id="262" r:id="rId4"/>
    <p:sldId id="445" r:id="rId5"/>
    <p:sldId id="323" r:id="rId6"/>
    <p:sldId id="311" r:id="rId7"/>
    <p:sldId id="312" r:id="rId8"/>
    <p:sldId id="314" r:id="rId9"/>
    <p:sldId id="325" r:id="rId10"/>
    <p:sldId id="316" r:id="rId11"/>
    <p:sldId id="276" r:id="rId12"/>
    <p:sldId id="277" r:id="rId13"/>
    <p:sldId id="278" r:id="rId14"/>
    <p:sldId id="279" r:id="rId15"/>
    <p:sldId id="280" r:id="rId16"/>
    <p:sldId id="281" r:id="rId17"/>
    <p:sldId id="283" r:id="rId18"/>
    <p:sldId id="284" r:id="rId19"/>
    <p:sldId id="285" r:id="rId20"/>
    <p:sldId id="308" r:id="rId21"/>
    <p:sldId id="317" r:id="rId22"/>
    <p:sldId id="286" r:id="rId23"/>
    <p:sldId id="302" r:id="rId24"/>
    <p:sldId id="318" r:id="rId25"/>
    <p:sldId id="319" r:id="rId26"/>
    <p:sldId id="320" r:id="rId27"/>
    <p:sldId id="321" r:id="rId28"/>
    <p:sldId id="322" r:id="rId29"/>
    <p:sldId id="294" r:id="rId30"/>
    <p:sldId id="297" r:id="rId31"/>
    <p:sldId id="326" r:id="rId32"/>
    <p:sldId id="296" r:id="rId33"/>
    <p:sldId id="298" r:id="rId34"/>
    <p:sldId id="327" r:id="rId35"/>
    <p:sldId id="299" r:id="rId36"/>
    <p:sldId id="300" r:id="rId37"/>
    <p:sldId id="305" r:id="rId38"/>
    <p:sldId id="444" r:id="rId39"/>
    <p:sldId id="328" r:id="rId40"/>
    <p:sldId id="33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9C55F-86B5-9446-ADFB-FFDAAF414CDB}">
          <p14:sldIdLst>
            <p14:sldId id="256"/>
            <p14:sldId id="310"/>
            <p14:sldId id="262"/>
            <p14:sldId id="445"/>
          </p14:sldIdLst>
        </p14:section>
        <p14:section name="Recap" id="{FBC1D269-A4CE-074D-9520-D1CAD37B1E93}">
          <p14:sldIdLst>
            <p14:sldId id="323"/>
            <p14:sldId id="311"/>
            <p14:sldId id="312"/>
            <p14:sldId id="314"/>
          </p14:sldIdLst>
        </p14:section>
        <p14:section name="Events" id="{065D7736-AE94-2E4C-A011-E74D19D2BF7D}">
          <p14:sldIdLst>
            <p14:sldId id="325"/>
            <p14:sldId id="316"/>
            <p14:sldId id="276"/>
            <p14:sldId id="277"/>
            <p14:sldId id="278"/>
            <p14:sldId id="279"/>
            <p14:sldId id="280"/>
            <p14:sldId id="281"/>
            <p14:sldId id="283"/>
            <p14:sldId id="284"/>
            <p14:sldId id="285"/>
            <p14:sldId id="308"/>
            <p14:sldId id="317"/>
            <p14:sldId id="286"/>
            <p14:sldId id="302"/>
            <p14:sldId id="318"/>
            <p14:sldId id="319"/>
            <p14:sldId id="320"/>
            <p14:sldId id="321"/>
            <p14:sldId id="322"/>
            <p14:sldId id="294"/>
            <p14:sldId id="297"/>
          </p14:sldIdLst>
        </p14:section>
        <p14:section name="Instance Variables" id="{D7D9A7F0-9CBB-E646-AB8B-280A4D77CB31}">
          <p14:sldIdLst>
            <p14:sldId id="326"/>
            <p14:sldId id="296"/>
            <p14:sldId id="298"/>
          </p14:sldIdLst>
        </p14:section>
        <p14:section name="Whack A Mole" id="{7E61D159-C707-AE46-B2D3-F8F42E95001F}">
          <p14:sldIdLst>
            <p14:sldId id="327"/>
            <p14:sldId id="299"/>
            <p14:sldId id="300"/>
            <p14:sldId id="305"/>
          </p14:sldIdLst>
        </p14:section>
        <p14:section name="GoogleEyes" id="{3B1C9CA0-4356-6C45-AB2F-4FF6E412216A}">
          <p14:sldIdLst>
            <p14:sldId id="444"/>
            <p14:sldId id="32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38"/>
    <p:restoredTop sz="90650"/>
  </p:normalViewPr>
  <p:slideViewPr>
    <p:cSldViewPr snapToGrid="0" snapToObjects="1">
      <p:cViewPr varScale="1">
        <p:scale>
          <a:sx n="116" d="100"/>
          <a:sy n="116" d="100"/>
        </p:scale>
        <p:origin x="18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EA64F-48CA-6044-9303-A15754386620}" type="datetimeFigureOut">
              <a:rPr lang="en-US" smtClean="0"/>
              <a:t>7/17/18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7AC7-6EB8-0444-B537-C59A44D4A7C0}" type="slidenum">
              <a:rPr lang="en-US" smtClean="0"/>
              <a:t>‹#›</a:t>
            </a:fld>
            <a:endParaRPr lang="en-US"/>
          </a:p>
        </p:txBody>
      </p:sp>
    </p:spTree>
    <p:extLst>
      <p:ext uri="{BB962C8B-B14F-4D97-AF65-F5344CB8AC3E}">
        <p14:creationId xmlns:p14="http://schemas.microsoft.com/office/powerpoint/2010/main" val="100095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2C7AC7-6EB8-0444-B537-C59A44D4A7C0}" type="slidenum">
              <a:rPr lang="en-US" smtClean="0"/>
              <a:t>2</a:t>
            </a:fld>
            <a:endParaRPr lang="en-US"/>
          </a:p>
        </p:txBody>
      </p:sp>
    </p:spTree>
    <p:extLst>
      <p:ext uri="{BB962C8B-B14F-4D97-AF65-F5344CB8AC3E}">
        <p14:creationId xmlns:p14="http://schemas.microsoft.com/office/powerpoint/2010/main" val="162046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 hence public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16</a:t>
            </a:fld>
            <a:endParaRPr lang="en-US"/>
          </a:p>
        </p:txBody>
      </p:sp>
    </p:spTree>
    <p:extLst>
      <p:ext uri="{BB962C8B-B14F-4D97-AF65-F5344CB8AC3E}">
        <p14:creationId xmlns:p14="http://schemas.microsoft.com/office/powerpoint/2010/main" val="859673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run method!</a:t>
            </a:r>
          </a:p>
          <a:p>
            <a:r>
              <a:rPr lang="en-US" sz="1200" kern="1200" dirty="0">
                <a:solidFill>
                  <a:schemeClr val="tx1"/>
                </a:solidFill>
                <a:effectLst/>
                <a:latin typeface="+mn-lt"/>
                <a:ea typeface="+mn-ea"/>
                <a:cs typeface="+mn-cs"/>
              </a:rPr>
              <a:t>Make sure prototype is exact!</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 working program.</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Adds daisies always at the same location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nice, but not very exciting if we can only add a Daisy image at one location.  It would be cool if we could get information about the event that just happened.  Luckily, we can!  </a:t>
            </a:r>
            <a:r>
              <a:rPr lang="en-US" sz="1200" kern="1200" dirty="0">
                <a:solidFill>
                  <a:schemeClr val="tx1"/>
                </a:solidFill>
                <a:effectLst/>
                <a:latin typeface="+mn-lt"/>
                <a:ea typeface="+mn-ea"/>
                <a:cs typeface="+mn-cs"/>
              </a:rPr>
              <a:t>You’ll notice something different here from run() – it takes a parameter!  This is because when an event happens, Java will call our method and pass us some information about the event in this parameter.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17</a:t>
            </a:fld>
            <a:endParaRPr lang="en-US"/>
          </a:p>
        </p:txBody>
      </p:sp>
    </p:spTree>
    <p:extLst>
      <p:ext uri="{BB962C8B-B14F-4D97-AF65-F5344CB8AC3E}">
        <p14:creationId xmlns:p14="http://schemas.microsoft.com/office/powerpoint/2010/main" val="130585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try to use this parameter to make our </a:t>
            </a:r>
            <a:r>
              <a:rPr lang="en-US" sz="1200" kern="1200" dirty="0" err="1">
                <a:solidFill>
                  <a:schemeClr val="tx1"/>
                </a:solidFill>
                <a:effectLst/>
                <a:latin typeface="+mn-lt"/>
                <a:ea typeface="+mn-ea"/>
                <a:cs typeface="+mn-cs"/>
              </a:rPr>
              <a:t>ClickForDaisy</a:t>
            </a:r>
            <a:r>
              <a:rPr lang="en-US" sz="1200" kern="1200" dirty="0">
                <a:solidFill>
                  <a:schemeClr val="tx1"/>
                </a:solidFill>
                <a:effectLst/>
                <a:latin typeface="+mn-lt"/>
                <a:ea typeface="+mn-ea"/>
                <a:cs typeface="+mn-cs"/>
              </a:rPr>
              <a:t> program better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let’s add Daisy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wherever the user clicks the mouse!</a:t>
            </a:r>
          </a:p>
        </p:txBody>
      </p:sp>
      <p:sp>
        <p:nvSpPr>
          <p:cNvPr id="4" name="Slide Number Placeholder 3"/>
          <p:cNvSpPr>
            <a:spLocks noGrp="1"/>
          </p:cNvSpPr>
          <p:nvPr>
            <p:ph type="sldNum" sz="quarter" idx="10"/>
          </p:nvPr>
        </p:nvSpPr>
        <p:spPr/>
        <p:txBody>
          <a:bodyPr/>
          <a:lstStyle/>
          <a:p>
            <a:fld id="{152C7AC7-6EB8-0444-B537-C59A44D4A7C0}" type="slidenum">
              <a:rPr lang="en-US" smtClean="0"/>
              <a:t>18</a:t>
            </a:fld>
            <a:endParaRPr lang="en-US"/>
          </a:p>
        </p:txBody>
      </p:sp>
    </p:spTree>
    <p:extLst>
      <p:ext uri="{BB962C8B-B14F-4D97-AF65-F5344CB8AC3E}">
        <p14:creationId xmlns:p14="http://schemas.microsoft.com/office/powerpoint/2010/main" val="253741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a:t>
            </a:r>
            <a:r>
              <a:rPr lang="en-US" sz="1200" kern="1200" baseline="0" dirty="0">
                <a:solidFill>
                  <a:schemeClr val="tx1"/>
                </a:solidFill>
                <a:effectLst/>
                <a:latin typeface="+mn-lt"/>
                <a:ea typeface="+mn-ea"/>
                <a:cs typeface="+mn-cs"/>
              </a:rPr>
              <a:t> would we do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19</a:t>
            </a:fld>
            <a:endParaRPr lang="en-US"/>
          </a:p>
        </p:txBody>
      </p:sp>
    </p:spTree>
    <p:extLst>
      <p:ext uri="{BB962C8B-B14F-4D97-AF65-F5344CB8AC3E}">
        <p14:creationId xmlns:p14="http://schemas.microsoft.com/office/powerpoint/2010/main" val="41862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20</a:t>
            </a:fld>
            <a:endParaRPr lang="en-US"/>
          </a:p>
        </p:txBody>
      </p:sp>
    </p:spTree>
    <p:extLst>
      <p:ext uri="{BB962C8B-B14F-4D97-AF65-F5344CB8AC3E}">
        <p14:creationId xmlns:p14="http://schemas.microsoft.com/office/powerpoint/2010/main" val="106735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a:t>
            </a:r>
            <a:r>
              <a:rPr lang="mr-IN" dirty="0"/>
              <a:t>–</a:t>
            </a:r>
            <a:r>
              <a:rPr lang="en-US" dirty="0"/>
              <a:t> where does Daisy show up?</a:t>
            </a:r>
          </a:p>
          <a:p>
            <a:r>
              <a:rPr lang="en-US" dirty="0"/>
              <a:t>Show working program.</a:t>
            </a:r>
          </a:p>
        </p:txBody>
      </p:sp>
      <p:sp>
        <p:nvSpPr>
          <p:cNvPr id="4" name="Slide Number Placeholder 3"/>
          <p:cNvSpPr>
            <a:spLocks noGrp="1"/>
          </p:cNvSpPr>
          <p:nvPr>
            <p:ph type="sldNum" sz="quarter" idx="10"/>
          </p:nvPr>
        </p:nvSpPr>
        <p:spPr/>
        <p:txBody>
          <a:bodyPr/>
          <a:lstStyle/>
          <a:p>
            <a:fld id="{152C7AC7-6EB8-0444-B537-C59A44D4A7C0}" type="slidenum">
              <a:rPr lang="en-US" smtClean="0"/>
              <a:t>21</a:t>
            </a:fld>
            <a:endParaRPr lang="en-US"/>
          </a:p>
        </p:txBody>
      </p:sp>
    </p:spTree>
    <p:extLst>
      <p:ext uri="{BB962C8B-B14F-4D97-AF65-F5344CB8AC3E}">
        <p14:creationId xmlns:p14="http://schemas.microsoft.com/office/powerpoint/2010/main" val="214464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just talked about </a:t>
            </a:r>
            <a:r>
              <a:rPr lang="en-US" dirty="0" err="1"/>
              <a:t>mouseClicked</a:t>
            </a:r>
            <a:r>
              <a:rPr lang="en-US" baseline="0" dirty="0"/>
              <a:t> </a:t>
            </a:r>
            <a:r>
              <a:rPr lang="mr-IN" baseline="0" dirty="0"/>
              <a:t>–</a:t>
            </a:r>
            <a:r>
              <a:rPr lang="en-US" baseline="0" dirty="0"/>
              <a:t> there are many other types of mouse events you can react to!</a:t>
            </a:r>
          </a:p>
          <a:p>
            <a:r>
              <a:rPr lang="en-US" baseline="0" dirty="0"/>
              <a:t>You can detect multiple events, but multiple mouse events can’t happen simultaneously</a:t>
            </a:r>
          </a:p>
          <a:p>
            <a:r>
              <a:rPr lang="en-US" baseline="0" dirty="0"/>
              <a:t>HOWEVER </a:t>
            </a:r>
            <a:r>
              <a:rPr lang="mr-IN" baseline="0" dirty="0"/>
              <a:t>–</a:t>
            </a:r>
            <a:r>
              <a:rPr lang="en-US" baseline="0" dirty="0"/>
              <a:t> run can execute simultaneously with mouse events</a:t>
            </a:r>
          </a:p>
          <a:p>
            <a:r>
              <a:rPr lang="en-US" dirty="0"/>
              <a:t>mouse dragged called</a:t>
            </a:r>
            <a:r>
              <a:rPr lang="en-US" baseline="0" dirty="0"/>
              <a:t> many times while mouse is dragged </a:t>
            </a:r>
            <a:r>
              <a:rPr lang="mr-IN" baseline="0" dirty="0"/>
              <a:t>–</a:t>
            </a:r>
            <a:r>
              <a:rPr lang="en-US" baseline="0" dirty="0"/>
              <a:t> we can take advantage of this!</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22</a:t>
            </a:fld>
            <a:endParaRPr lang="en-US"/>
          </a:p>
        </p:txBody>
      </p:sp>
    </p:spTree>
    <p:extLst>
      <p:ext uri="{BB962C8B-B14F-4D97-AF65-F5344CB8AC3E}">
        <p14:creationId xmlns:p14="http://schemas.microsoft.com/office/powerpoint/2010/main" val="156558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a:t>
            </a:r>
            <a:r>
              <a:rPr lang="en-US" sz="1200" kern="1200" baseline="0" dirty="0">
                <a:solidFill>
                  <a:schemeClr val="tx1"/>
                </a:solidFill>
                <a:effectLst/>
                <a:latin typeface="+mn-lt"/>
                <a:ea typeface="+mn-ea"/>
                <a:cs typeface="+mn-cs"/>
              </a:rPr>
              <a:t> at an example with </a:t>
            </a:r>
            <a:r>
              <a:rPr lang="en-US" sz="1200" kern="1200" baseline="0" dirty="0" err="1">
                <a:solidFill>
                  <a:schemeClr val="tx1"/>
                </a:solidFill>
                <a:effectLst/>
                <a:latin typeface="+mn-lt"/>
                <a:ea typeface="+mn-ea"/>
                <a:cs typeface="+mn-cs"/>
              </a:rPr>
              <a:t>mouseDragged</a:t>
            </a:r>
            <a:r>
              <a:rPr lang="en-US" sz="1200" kern="1200" baseline="0" dirty="0">
                <a:solidFill>
                  <a:schemeClr val="tx1"/>
                </a:solidFill>
                <a:effectLst/>
                <a:latin typeface="+mn-lt"/>
                <a:ea typeface="+mn-ea"/>
                <a:cs typeface="+mn-cs"/>
              </a:rPr>
              <a:t>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let’s write a program that lets the user drag the mouse and drag</a:t>
            </a:r>
          </a:p>
        </p:txBody>
      </p:sp>
      <p:sp>
        <p:nvSpPr>
          <p:cNvPr id="4" name="Slide Number Placeholder 3"/>
          <p:cNvSpPr>
            <a:spLocks noGrp="1"/>
          </p:cNvSpPr>
          <p:nvPr>
            <p:ph type="sldNum" sz="quarter" idx="10"/>
          </p:nvPr>
        </p:nvSpPr>
        <p:spPr/>
        <p:txBody>
          <a:bodyPr/>
          <a:lstStyle/>
          <a:p>
            <a:fld id="{152C7AC7-6EB8-0444-B537-C59A44D4A7C0}" type="slidenum">
              <a:rPr lang="en-US" smtClean="0"/>
              <a:t>23</a:t>
            </a:fld>
            <a:endParaRPr lang="en-US"/>
          </a:p>
        </p:txBody>
      </p:sp>
    </p:spTree>
    <p:extLst>
      <p:ext uri="{BB962C8B-B14F-4D97-AF65-F5344CB8AC3E}">
        <p14:creationId xmlns:p14="http://schemas.microsoft.com/office/powerpoint/2010/main" val="195302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step through</a:t>
            </a:r>
          </a:p>
        </p:txBody>
      </p:sp>
      <p:sp>
        <p:nvSpPr>
          <p:cNvPr id="4" name="Slide Number Placeholder 3"/>
          <p:cNvSpPr>
            <a:spLocks noGrp="1"/>
          </p:cNvSpPr>
          <p:nvPr>
            <p:ph type="sldNum" sz="quarter" idx="10"/>
          </p:nvPr>
        </p:nvSpPr>
        <p:spPr/>
        <p:txBody>
          <a:bodyPr/>
          <a:lstStyle/>
          <a:p>
            <a:fld id="{152C7AC7-6EB8-0444-B537-C59A44D4A7C0}" type="slidenum">
              <a:rPr lang="en-US" smtClean="0"/>
              <a:t>24</a:t>
            </a:fld>
            <a:endParaRPr lang="en-US"/>
          </a:p>
        </p:txBody>
      </p:sp>
    </p:spTree>
    <p:extLst>
      <p:ext uri="{BB962C8B-B14F-4D97-AF65-F5344CB8AC3E}">
        <p14:creationId xmlns:p14="http://schemas.microsoft.com/office/powerpoint/2010/main" val="1470359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25</a:t>
            </a:fld>
            <a:endParaRPr lang="en-US"/>
          </a:p>
        </p:txBody>
      </p:sp>
    </p:spTree>
    <p:extLst>
      <p:ext uri="{BB962C8B-B14F-4D97-AF65-F5344CB8AC3E}">
        <p14:creationId xmlns:p14="http://schemas.microsoft.com/office/powerpoint/2010/main" val="175239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from the empty string</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1119647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26</a:t>
            </a:fld>
            <a:endParaRPr lang="en-US"/>
          </a:p>
        </p:txBody>
      </p:sp>
    </p:spTree>
    <p:extLst>
      <p:ext uri="{BB962C8B-B14F-4D97-AF65-F5344CB8AC3E}">
        <p14:creationId xmlns:p14="http://schemas.microsoft.com/office/powerpoint/2010/main" val="759661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27</a:t>
            </a:fld>
            <a:endParaRPr lang="en-US"/>
          </a:p>
        </p:txBody>
      </p:sp>
    </p:spTree>
    <p:extLst>
      <p:ext uri="{BB962C8B-B14F-4D97-AF65-F5344CB8AC3E}">
        <p14:creationId xmlns:p14="http://schemas.microsoft.com/office/powerpoint/2010/main" val="1019491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 working program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question: why does it slow down when I move faster?</a:t>
            </a:r>
          </a:p>
        </p:txBody>
      </p:sp>
      <p:sp>
        <p:nvSpPr>
          <p:cNvPr id="4" name="Slide Number Placeholder 3"/>
          <p:cNvSpPr>
            <a:spLocks noGrp="1"/>
          </p:cNvSpPr>
          <p:nvPr>
            <p:ph type="sldNum" sz="quarter" idx="10"/>
          </p:nvPr>
        </p:nvSpPr>
        <p:spPr/>
        <p:txBody>
          <a:bodyPr/>
          <a:lstStyle/>
          <a:p>
            <a:fld id="{152C7AC7-6EB8-0444-B537-C59A44D4A7C0}" type="slidenum">
              <a:rPr lang="en-US" smtClean="0"/>
              <a:t>28</a:t>
            </a:fld>
            <a:endParaRPr lang="en-US"/>
          </a:p>
        </p:txBody>
      </p:sp>
    </p:spTree>
    <p:extLst>
      <p:ext uri="{BB962C8B-B14F-4D97-AF65-F5344CB8AC3E}">
        <p14:creationId xmlns:p14="http://schemas.microsoft.com/office/powerpoint/2010/main" val="76796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whole concept is called event-driven programming, and is a common way to write Graphics programs, since users can interact with them and you want to do things when they interact with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different from how we have programmed so far, because</a:t>
            </a:r>
            <a:r>
              <a:rPr lang="en-US" sz="1200" kern="1200" baseline="0" dirty="0">
                <a:solidFill>
                  <a:schemeClr val="tx1"/>
                </a:solidFill>
                <a:effectLst/>
                <a:latin typeface="+mn-lt"/>
                <a:ea typeface="+mn-ea"/>
                <a:cs typeface="+mn-cs"/>
              </a:rPr>
              <a:t> unlike with run() we don’t know when our code will execute!  It could be in any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29</a:t>
            </a:fld>
            <a:endParaRPr lang="en-US"/>
          </a:p>
        </p:txBody>
      </p:sp>
    </p:spTree>
    <p:extLst>
      <p:ext uri="{BB962C8B-B14F-4D97-AF65-F5344CB8AC3E}">
        <p14:creationId xmlns:p14="http://schemas.microsoft.com/office/powerpoint/2010/main" val="1462815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 way to do this!  We can’t pass parameters since we don’t call mouse</a:t>
            </a:r>
            <a:r>
              <a:rPr lang="en-US" sz="1200" kern="1200" baseline="0" dirty="0">
                <a:solidFill>
                  <a:schemeClr val="tx1"/>
                </a:solidFill>
                <a:effectLst/>
                <a:latin typeface="+mn-lt"/>
                <a:ea typeface="+mn-ea"/>
                <a:cs typeface="+mn-cs"/>
              </a:rPr>
              <a:t> event methods</a:t>
            </a:r>
          </a:p>
          <a:p>
            <a:r>
              <a:rPr lang="en-US" sz="1200" kern="1200" baseline="0" dirty="0">
                <a:solidFill>
                  <a:schemeClr val="tx1"/>
                </a:solidFill>
                <a:effectLst/>
                <a:latin typeface="+mn-lt"/>
                <a:ea typeface="+mn-ea"/>
                <a:cs typeface="+mn-cs"/>
              </a:rPr>
              <a:t>No way for information to live between mouse dragged calls </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no variables live then!</a:t>
            </a:r>
          </a:p>
          <a:p>
            <a:r>
              <a:rPr lang="en-US" sz="1200" kern="1200" baseline="0" dirty="0">
                <a:solidFill>
                  <a:schemeClr val="tx1"/>
                </a:solidFill>
                <a:effectLst/>
                <a:latin typeface="+mn-lt"/>
                <a:ea typeface="+mn-ea"/>
                <a:cs typeface="+mn-cs"/>
              </a:rPr>
              <a:t>No way to access information about previous drag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30</a:t>
            </a:fld>
            <a:endParaRPr lang="en-US"/>
          </a:p>
        </p:txBody>
      </p:sp>
    </p:spTree>
    <p:extLst>
      <p:ext uri="{BB962C8B-B14F-4D97-AF65-F5344CB8AC3E}">
        <p14:creationId xmlns:p14="http://schemas.microsoft.com/office/powerpoint/2010/main" val="1669645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a:t>Because they have a large scope, it is considered bad style to use too many instance variables, or to make something an instance variable that could instead be a local variable, parameter, return, etc.</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32</a:t>
            </a:fld>
            <a:endParaRPr lang="en-US"/>
          </a:p>
        </p:txBody>
      </p:sp>
    </p:spTree>
    <p:extLst>
      <p:ext uri="{BB962C8B-B14F-4D97-AF65-F5344CB8AC3E}">
        <p14:creationId xmlns:p14="http://schemas.microsoft.com/office/powerpoint/2010/main" val="1044978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Write</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mouseTracker</a:t>
            </a:r>
            <a:r>
              <a:rPr lang="en-US" sz="1200" kern="1200" baseline="0" dirty="0">
                <a:solidFill>
                  <a:schemeClr val="tx1"/>
                </a:solidFill>
                <a:effectLst/>
                <a:latin typeface="+mn-lt"/>
                <a:ea typeface="+mn-ea"/>
                <a:cs typeface="+mn-cs"/>
              </a:rPr>
              <a:t> with creating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run, moving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Then, show that we can’t access </a:t>
            </a:r>
            <a:r>
              <a:rPr lang="en-US" sz="1200" kern="1200" baseline="0" dirty="0" err="1">
                <a:solidFill>
                  <a:schemeClr val="tx1"/>
                </a:solidFill>
                <a:effectLst/>
                <a:latin typeface="+mn-lt"/>
                <a:ea typeface="+mn-ea"/>
                <a:cs typeface="+mn-cs"/>
              </a:rPr>
              <a:t>Grect</a:t>
            </a:r>
            <a:r>
              <a:rPr lang="en-US" sz="1200" kern="1200" baseline="0" dirty="0">
                <a:solidFill>
                  <a:schemeClr val="tx1"/>
                </a:solidFill>
                <a:effectLst/>
                <a:latin typeface="+mn-lt"/>
                <a:ea typeface="+mn-ea"/>
                <a:cs typeface="+mn-cs"/>
              </a:rPr>
              <a:t> in mouse moved.  We need a field!  Show code, add field.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33</a:t>
            </a:fld>
            <a:endParaRPr lang="en-US"/>
          </a:p>
        </p:txBody>
      </p:sp>
    </p:spTree>
    <p:extLst>
      <p:ext uri="{BB962C8B-B14F-4D97-AF65-F5344CB8AC3E}">
        <p14:creationId xmlns:p14="http://schemas.microsoft.com/office/powerpoint/2010/main" val="165816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35</a:t>
            </a:fld>
            <a:endParaRPr lang="en-US"/>
          </a:p>
        </p:txBody>
      </p:sp>
    </p:spTree>
    <p:extLst>
      <p:ext uri="{BB962C8B-B14F-4D97-AF65-F5344CB8AC3E}">
        <p14:creationId xmlns:p14="http://schemas.microsoft.com/office/powerpoint/2010/main" val="1090616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demo first</a:t>
            </a:r>
          </a:p>
          <a:p>
            <a:r>
              <a:rPr lang="en-US" dirty="0"/>
              <a:t>Think-pair-share:</a:t>
            </a:r>
            <a:r>
              <a:rPr lang="en-US" baseline="0" dirty="0"/>
              <a:t> what events might we want to respond to, and what instance variables might we need?</a:t>
            </a:r>
          </a:p>
          <a:p>
            <a:r>
              <a:rPr lang="en-US" baseline="0" dirty="0"/>
              <a:t>Run: adding moles</a:t>
            </a:r>
          </a:p>
          <a:p>
            <a:r>
              <a:rPr lang="en-US" baseline="0" dirty="0" err="1"/>
              <a:t>MouseClicked</a:t>
            </a:r>
            <a:r>
              <a:rPr lang="en-US" baseline="0" dirty="0"/>
              <a:t> </a:t>
            </a:r>
            <a:r>
              <a:rPr lang="mr-IN" baseline="0" dirty="0"/>
              <a:t>–</a:t>
            </a:r>
            <a:r>
              <a:rPr lang="en-US" baseline="0" dirty="0"/>
              <a:t> remove moles, increment score</a:t>
            </a:r>
          </a:p>
          <a:p>
            <a:r>
              <a:rPr lang="en-US" baseline="0" dirty="0" err="1"/>
              <a:t>Ivars</a:t>
            </a:r>
            <a:r>
              <a:rPr lang="en-US" baseline="0" dirty="0"/>
              <a:t>: label and score</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848592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interpret</a:t>
            </a:r>
            <a:r>
              <a:rPr lang="en-US" baseline="0" dirty="0"/>
              <a:t> crash messages</a:t>
            </a:r>
            <a:endParaRPr lang="en-US" dirty="0"/>
          </a:p>
        </p:txBody>
      </p:sp>
      <p:sp>
        <p:nvSpPr>
          <p:cNvPr id="4" name="Slide Number Placeholder 3"/>
          <p:cNvSpPr>
            <a:spLocks noGrp="1"/>
          </p:cNvSpPr>
          <p:nvPr>
            <p:ph type="sldNum" sz="quarter" idx="10"/>
          </p:nvPr>
        </p:nvSpPr>
        <p:spPr/>
        <p:txBody>
          <a:bodyPr/>
          <a:lstStyle/>
          <a:p>
            <a:fld id="{F1150B88-702E-5B42-B2AB-6FB6E0688395}" type="slidenum">
              <a:rPr lang="en-US" altLang="x-none" smtClean="0"/>
              <a:pPr/>
              <a:t>37</a:t>
            </a:fld>
            <a:endParaRPr lang="en-US" altLang="x-none"/>
          </a:p>
        </p:txBody>
      </p:sp>
    </p:spTree>
    <p:extLst>
      <p:ext uri="{BB962C8B-B14F-4D97-AF65-F5344CB8AC3E}">
        <p14:creationId xmlns:p14="http://schemas.microsoft.com/office/powerpoint/2010/main" val="1441437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8</a:t>
            </a:fld>
            <a:endParaRPr lang="en-US"/>
          </a:p>
        </p:txBody>
      </p:sp>
    </p:spTree>
    <p:extLst>
      <p:ext uri="{BB962C8B-B14F-4D97-AF65-F5344CB8AC3E}">
        <p14:creationId xmlns:p14="http://schemas.microsoft.com/office/powerpoint/2010/main" val="120223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10</a:t>
            </a:fld>
            <a:endParaRPr lang="en-US"/>
          </a:p>
        </p:txBody>
      </p:sp>
    </p:spTree>
    <p:extLst>
      <p:ext uri="{BB962C8B-B14F-4D97-AF65-F5344CB8AC3E}">
        <p14:creationId xmlns:p14="http://schemas.microsoft.com/office/powerpoint/2010/main" val="146604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that event happens, Java looks for a method in your program called public void run and executes the code there.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Today, we’re going to learn about other types of events besides your program launching.   There are lots of them!  And it turns out you can also have Java run certain code when those things happen, too.</a:t>
            </a:r>
          </a:p>
          <a:p>
            <a:endParaRPr lang="en-US" sz="1200" kern="1200" dirty="0">
              <a:solidFill>
                <a:schemeClr val="tx1"/>
              </a:solidFill>
              <a:effectLst/>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152C7AC7-6EB8-0444-B537-C59A44D4A7C0}" type="slidenum">
              <a:rPr lang="en-US" smtClean="0"/>
              <a:t>11</a:t>
            </a:fld>
            <a:endParaRPr lang="en-US"/>
          </a:p>
        </p:txBody>
      </p:sp>
    </p:spTree>
    <p:extLst>
      <p:ext uri="{BB962C8B-B14F-4D97-AF65-F5344CB8AC3E}">
        <p14:creationId xmlns:p14="http://schemas.microsoft.com/office/powerpoint/2010/main" val="50222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events triggered by the user – like mouse clicks, or mouse drags.  On</a:t>
            </a:r>
            <a:r>
              <a:rPr lang="en-US" sz="1200" kern="1200" baseline="0" dirty="0">
                <a:solidFill>
                  <a:schemeClr val="tx1"/>
                </a:solidFill>
                <a:effectLst/>
                <a:latin typeface="+mn-lt"/>
                <a:ea typeface="+mn-ea"/>
                <a:cs typeface="+mn-cs"/>
              </a:rPr>
              <a:t> mobile devices, there are even more.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now just demoting program launch to be</a:t>
            </a:r>
            <a:r>
              <a:rPr lang="en-US" sz="1200" kern="1200" baseline="0" dirty="0">
                <a:solidFill>
                  <a:schemeClr val="tx1"/>
                </a:solidFill>
                <a:effectLst/>
                <a:latin typeface="+mn-lt"/>
                <a:ea typeface="+mn-ea"/>
                <a:cs typeface="+mn-cs"/>
              </a:rPr>
              <a:t> “another event” that is triggered by the user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12</a:t>
            </a:fld>
            <a:endParaRPr lang="en-US"/>
          </a:p>
        </p:txBody>
      </p:sp>
    </p:spTree>
    <p:extLst>
      <p:ext uri="{BB962C8B-B14F-4D97-AF65-F5344CB8AC3E}">
        <p14:creationId xmlns:p14="http://schemas.microsoft.com/office/powerpoint/2010/main" val="143257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We’re just going to focus on the mouse today.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can happen in any order </a:t>
            </a:r>
            <a:r>
              <a:rPr lang="mr-I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mouse events even after run finishes!</a:t>
            </a:r>
          </a:p>
        </p:txBody>
      </p:sp>
      <p:sp>
        <p:nvSpPr>
          <p:cNvPr id="4" name="Slide Number Placeholder 3"/>
          <p:cNvSpPr>
            <a:spLocks noGrp="1"/>
          </p:cNvSpPr>
          <p:nvPr>
            <p:ph type="sldNum" sz="quarter" idx="10"/>
          </p:nvPr>
        </p:nvSpPr>
        <p:spPr/>
        <p:txBody>
          <a:bodyPr/>
          <a:lstStyle/>
          <a:p>
            <a:fld id="{152C7AC7-6EB8-0444-B537-C59A44D4A7C0}" type="slidenum">
              <a:rPr lang="en-US" smtClean="0"/>
              <a:t>13</a:t>
            </a:fld>
            <a:endParaRPr lang="en-US"/>
          </a:p>
        </p:txBody>
      </p:sp>
    </p:spTree>
    <p:extLst>
      <p:ext uri="{BB962C8B-B14F-4D97-AF65-F5344CB8AC3E}">
        <p14:creationId xmlns:p14="http://schemas.microsoft.com/office/powerpoint/2010/main" val="1218726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rule in Java though is that the code for each event needs to go in its own method.  That way Java knows what to execute for each event.  They also have</a:t>
            </a:r>
            <a:r>
              <a:rPr lang="en-US" sz="1200" kern="1200" baseline="0" dirty="0">
                <a:solidFill>
                  <a:schemeClr val="tx1"/>
                </a:solidFill>
                <a:effectLst/>
                <a:latin typeface="+mn-lt"/>
                <a:ea typeface="+mn-ea"/>
                <a:cs typeface="+mn-cs"/>
              </a:rPr>
              <a:t> to be named exactly how Java wants, so it knows where to look.  </a:t>
            </a:r>
            <a:r>
              <a:rPr lang="en-US" sz="1200" kern="1200" dirty="0">
                <a:solidFill>
                  <a:schemeClr val="tx1"/>
                </a:solidFill>
                <a:effectLst/>
                <a:latin typeface="+mn-lt"/>
                <a:ea typeface="+mn-ea"/>
                <a:cs typeface="+mn-cs"/>
              </a:rPr>
              <a:t>So we have a method for the code that should be run when the program launches (public void run()). And we also will have a method for the code that should run when the user clicks the mouse, and a method that should run when the user drags the mouse, etc.</a:t>
            </a:r>
          </a:p>
        </p:txBody>
      </p:sp>
      <p:sp>
        <p:nvSpPr>
          <p:cNvPr id="4" name="Slide Number Placeholder 3"/>
          <p:cNvSpPr>
            <a:spLocks noGrp="1"/>
          </p:cNvSpPr>
          <p:nvPr>
            <p:ph type="sldNum" sz="quarter" idx="10"/>
          </p:nvPr>
        </p:nvSpPr>
        <p:spPr/>
        <p:txBody>
          <a:bodyPr/>
          <a:lstStyle/>
          <a:p>
            <a:fld id="{152C7AC7-6EB8-0444-B537-C59A44D4A7C0}" type="slidenum">
              <a:rPr lang="en-US" smtClean="0"/>
              <a:t>14</a:t>
            </a:fld>
            <a:endParaRPr lang="en-US"/>
          </a:p>
        </p:txBody>
      </p:sp>
    </p:spTree>
    <p:extLst>
      <p:ext uri="{BB962C8B-B14F-4D97-AF65-F5344CB8AC3E}">
        <p14:creationId xmlns:p14="http://schemas.microsoft.com/office/powerpoint/2010/main" val="54033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p:txBody>
      </p:sp>
      <p:sp>
        <p:nvSpPr>
          <p:cNvPr id="4" name="Slide Number Placeholder 3"/>
          <p:cNvSpPr>
            <a:spLocks noGrp="1"/>
          </p:cNvSpPr>
          <p:nvPr>
            <p:ph type="sldNum" sz="quarter" idx="10"/>
          </p:nvPr>
        </p:nvSpPr>
        <p:spPr/>
        <p:txBody>
          <a:bodyPr/>
          <a:lstStyle/>
          <a:p>
            <a:fld id="{152C7AC7-6EB8-0444-B537-C59A44D4A7C0}" type="slidenum">
              <a:rPr lang="en-US" smtClean="0"/>
              <a:t>15</a:t>
            </a:fld>
            <a:endParaRPr lang="en-US"/>
          </a:p>
        </p:txBody>
      </p:sp>
    </p:spTree>
    <p:extLst>
      <p:ext uri="{BB962C8B-B14F-4D97-AF65-F5344CB8AC3E}">
        <p14:creationId xmlns:p14="http://schemas.microsoft.com/office/powerpoint/2010/main" val="1672450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685800" y="1600200"/>
            <a:ext cx="7772400" cy="2057400"/>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371600" y="4419600"/>
            <a:ext cx="6400800" cy="1524000"/>
          </a:xfrm>
        </p:spPr>
        <p:txBody>
          <a:bodyPr/>
          <a:lstStyle>
            <a:lvl1pPr marL="0" indent="0" algn="ctr">
              <a:buFontTx/>
              <a:buNone/>
              <a:defRPr/>
            </a:lvl1pPr>
          </a:lstStyle>
          <a:p>
            <a:pPr lvl="0"/>
            <a:r>
              <a:rPr lang="en-US" altLang="x-none" noProof="0"/>
              <a:t>Click to edit Master subtitle style</a:t>
            </a:r>
          </a:p>
        </p:txBody>
      </p:sp>
      <p:sp>
        <p:nvSpPr>
          <p:cNvPr id="18440"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Calibri" charset="0"/>
              <a:ea typeface="Arial" charset="0"/>
              <a:cs typeface="Arial" charset="0"/>
            </a:endParaRPr>
          </a:p>
        </p:txBody>
      </p:sp>
      <p:sp>
        <p:nvSpPr>
          <p:cNvPr id="18443" name="Text Box 11"/>
          <p:cNvSpPr txBox="1">
            <a:spLocks noChangeArrowheads="1"/>
          </p:cNvSpPr>
          <p:nvPr/>
        </p:nvSpPr>
        <p:spPr bwMode="auto">
          <a:xfrm>
            <a:off x="685800" y="6400800"/>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a:t>This document is copyright (C) Stanford Computer Science and Marty Stepp, licensed under Creative Commons Attribution 2.5 License.  All rights reserved.</a:t>
            </a:r>
            <a:br>
              <a:rPr lang="en-US" altLang="x-none" sz="800"/>
            </a:br>
            <a:r>
              <a:rPr lang="en-US" altLang="x-none" sz="800"/>
              <a:t>Based on slides created by Keith Schwarz, Mehran Sahami, Eric Roberts, Stuart Reges, and others.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0"/>
            <a:ext cx="220980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47700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343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52400" y="1295400"/>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8229600" y="6356350"/>
            <a:ext cx="762000" cy="365125"/>
          </a:xfrm>
          <a:prstGeom prst="rect">
            <a:avLst/>
          </a:prstGeom>
          <a:noFill/>
        </p:spPr>
        <p:txBody>
          <a:bodyPr lIns="0" tIns="0" rIns="0" bIns="0" anchor="b"/>
          <a:lstStyle/>
          <a:p>
            <a:pPr algn="r">
              <a:spcBef>
                <a:spcPts val="500"/>
              </a:spcBef>
            </a:pPr>
            <a:fld id="{08267DFD-02E1-ED47-A842-BD1D585199FF}" type="slidenum">
              <a:rPr lang="en-US" altLang="x-none" sz="1200">
                <a:solidFill>
                  <a:srgbClr val="424242"/>
                </a:solidFill>
                <a:latin typeface="Verdana" charset="0"/>
              </a:rPr>
              <a:pPr algn="r">
                <a:spcBef>
                  <a:spcPts val="500"/>
                </a:spcBef>
              </a:pPr>
              <a:t>‹#›</a:t>
            </a:fld>
            <a:endParaRPr lang="en-US" altLang="x-none" sz="1800">
              <a:latin typeface="Arial" charset="0"/>
            </a:endParaRPr>
          </a:p>
        </p:txBody>
      </p:sp>
      <p:sp>
        <p:nvSpPr>
          <p:cNvPr id="1039" name="AutoShape 3"/>
          <p:cNvSpPr>
            <a:spLocks noChangeArrowheads="1"/>
          </p:cNvSpPr>
          <p:nvPr/>
        </p:nvSpPr>
        <p:spPr bwMode="auto">
          <a:xfrm>
            <a:off x="0" y="0"/>
            <a:ext cx="9144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defTabSz="457200">
              <a:defRPr>
                <a:solidFill>
                  <a:schemeClr val="tx1"/>
                </a:solidFill>
                <a:latin typeface="Arial" charset="0"/>
              </a:defRPr>
            </a:lvl1pPr>
            <a:lvl2pPr marL="742950" indent="-285750" defTabSz="457200">
              <a:defRPr>
                <a:solidFill>
                  <a:schemeClr val="tx1"/>
                </a:solidFill>
                <a:latin typeface="Arial" charset="0"/>
              </a:defRPr>
            </a:lvl2pPr>
            <a:lvl3pPr marL="1143000" indent="-228600" defTabSz="457200">
              <a:defRPr>
                <a:solidFill>
                  <a:schemeClr val="tx1"/>
                </a:solidFill>
                <a:latin typeface="Arial" charset="0"/>
              </a:defRPr>
            </a:lvl3pPr>
            <a:lvl4pPr marL="1598613" indent="-227013" defTabSz="457200">
              <a:defRPr>
                <a:solidFill>
                  <a:schemeClr val="tx1"/>
                </a:solidFill>
                <a:latin typeface="Arial" charset="0"/>
              </a:defRPr>
            </a:lvl4pPr>
            <a:lvl5pPr marL="2057400" indent="-228600"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sz="1800">
              <a:latin typeface="Tahoma" charset="0"/>
              <a:ea typeface="Arial" charset="0"/>
              <a:cs typeface="Arial" charset="0"/>
            </a:endParaRPr>
          </a:p>
        </p:txBody>
      </p:sp>
    </p:spTree>
    <p:extLst>
      <p:ext uri="{BB962C8B-B14F-4D97-AF65-F5344CB8AC3E}">
        <p14:creationId xmlns:p14="http://schemas.microsoft.com/office/powerpoint/2010/main" val="1948930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400" b="1" kern="1200">
          <a:solidFill>
            <a:schemeClr val="bg1"/>
          </a:solidFill>
          <a:latin typeface="+mj-lt"/>
          <a:ea typeface="+mj-ea"/>
          <a:cs typeface="+mj-cs"/>
        </a:defRPr>
      </a:lvl1pPr>
      <a:lvl2pPr algn="ctr" rtl="0" eaLnBrk="1" fontAlgn="base" hangingPunct="1">
        <a:spcBef>
          <a:spcPct val="0"/>
        </a:spcBef>
        <a:spcAft>
          <a:spcPct val="0"/>
        </a:spcAft>
        <a:defRPr sz="4400" b="1">
          <a:solidFill>
            <a:schemeClr val="bg1"/>
          </a:solidFill>
          <a:latin typeface="Tahoma" charset="0"/>
        </a:defRPr>
      </a:lvl2pPr>
      <a:lvl3pPr algn="ctr" rtl="0" eaLnBrk="1" fontAlgn="base" hangingPunct="1">
        <a:spcBef>
          <a:spcPct val="0"/>
        </a:spcBef>
        <a:spcAft>
          <a:spcPct val="0"/>
        </a:spcAft>
        <a:defRPr sz="4400" b="1">
          <a:solidFill>
            <a:schemeClr val="bg1"/>
          </a:solidFill>
          <a:latin typeface="Tahoma" charset="0"/>
        </a:defRPr>
      </a:lvl3pPr>
      <a:lvl4pPr algn="ctr" rtl="0" eaLnBrk="1" fontAlgn="base" hangingPunct="1">
        <a:spcBef>
          <a:spcPct val="0"/>
        </a:spcBef>
        <a:spcAft>
          <a:spcPct val="0"/>
        </a:spcAft>
        <a:defRPr sz="4400" b="1">
          <a:solidFill>
            <a:schemeClr val="bg1"/>
          </a:solidFill>
          <a:latin typeface="Tahoma" charset="0"/>
        </a:defRPr>
      </a:lvl4pPr>
      <a:lvl5pPr algn="ctr" rtl="0" eaLnBrk="1" fontAlgn="base" hangingPunct="1">
        <a:spcBef>
          <a:spcPct val="0"/>
        </a:spcBef>
        <a:spcAft>
          <a:spcPct val="0"/>
        </a:spcAft>
        <a:defRPr sz="4400" b="1">
          <a:solidFill>
            <a:schemeClr val="bg1"/>
          </a:solidFill>
          <a:latin typeface="Tahoma" charset="0"/>
        </a:defRPr>
      </a:lvl5pPr>
      <a:lvl6pPr marL="457200" algn="ctr" rtl="0" eaLnBrk="1" fontAlgn="base" hangingPunct="1">
        <a:spcBef>
          <a:spcPct val="0"/>
        </a:spcBef>
        <a:spcAft>
          <a:spcPct val="0"/>
        </a:spcAft>
        <a:defRPr sz="4400" b="1">
          <a:solidFill>
            <a:schemeClr val="bg1"/>
          </a:solidFill>
          <a:latin typeface="Tahoma" charset="0"/>
        </a:defRPr>
      </a:lvl6pPr>
      <a:lvl7pPr marL="914400" algn="ctr" rtl="0" eaLnBrk="1" fontAlgn="base" hangingPunct="1">
        <a:spcBef>
          <a:spcPct val="0"/>
        </a:spcBef>
        <a:spcAft>
          <a:spcPct val="0"/>
        </a:spcAft>
        <a:defRPr sz="4400" b="1">
          <a:solidFill>
            <a:schemeClr val="bg1"/>
          </a:solidFill>
          <a:latin typeface="Tahoma" charset="0"/>
        </a:defRPr>
      </a:lvl7pPr>
      <a:lvl8pPr marL="1371600" algn="ctr" rtl="0" eaLnBrk="1" fontAlgn="base" hangingPunct="1">
        <a:spcBef>
          <a:spcPct val="0"/>
        </a:spcBef>
        <a:spcAft>
          <a:spcPct val="0"/>
        </a:spcAft>
        <a:defRPr sz="4400" b="1">
          <a:solidFill>
            <a:schemeClr val="bg1"/>
          </a:solidFill>
          <a:latin typeface="Tahoma" charset="0"/>
        </a:defRPr>
      </a:lvl8pPr>
      <a:lvl9pPr marL="1828800" algn="ctr" rtl="0" eaLnBrk="1" fontAlgn="base" hangingPunct="1">
        <a:spcBef>
          <a:spcPct val="0"/>
        </a:spcBef>
        <a:spcAft>
          <a:spcPct val="0"/>
        </a:spcAft>
        <a:defRPr sz="4400" b="1">
          <a:solidFill>
            <a:schemeClr val="bg1"/>
          </a:solidFill>
          <a:latin typeface="Tahoma" charset="0"/>
        </a:defRPr>
      </a:lvl9pPr>
    </p:titleStyle>
    <p:bodyStyle>
      <a:lvl1pPr marL="230188" indent="-230188" algn="l" rtl="0" eaLnBrk="1" fontAlgn="base" hangingPunct="1">
        <a:spcBef>
          <a:spcPct val="20000"/>
        </a:spcBef>
        <a:spcAft>
          <a:spcPct val="0"/>
        </a:spcAft>
        <a:buChar char="•"/>
        <a:defRPr sz="2400" kern="1200">
          <a:solidFill>
            <a:schemeClr val="tx1"/>
          </a:solidFill>
          <a:latin typeface="+mn-lt"/>
          <a:ea typeface="+mn-ea"/>
          <a:cs typeface="+mn-cs"/>
        </a:defRPr>
      </a:lvl1pPr>
      <a:lvl2pPr marL="571500" indent="-227013" algn="l" rtl="0" eaLnBrk="1" fontAlgn="base" hangingPunct="1">
        <a:spcBef>
          <a:spcPct val="20000"/>
        </a:spcBef>
        <a:spcAft>
          <a:spcPct val="0"/>
        </a:spcAft>
        <a:buChar char="–"/>
        <a:defRPr sz="2200" kern="1200">
          <a:solidFill>
            <a:schemeClr val="tx1"/>
          </a:solidFill>
          <a:latin typeface="+mn-lt"/>
          <a:ea typeface="+mn-ea"/>
          <a:cs typeface="+mn-cs"/>
        </a:defRPr>
      </a:lvl2pPr>
      <a:lvl3pPr marL="855663" indent="-169863" algn="l" rtl="0" eaLnBrk="1" fontAlgn="base" hangingPunct="1">
        <a:spcBef>
          <a:spcPct val="20000"/>
        </a:spcBef>
        <a:spcAft>
          <a:spcPct val="0"/>
        </a:spcAft>
        <a:buChar char="•"/>
        <a:defRPr sz="2000" kern="1200">
          <a:solidFill>
            <a:schemeClr val="tx1"/>
          </a:solidFill>
          <a:latin typeface="+mn-lt"/>
          <a:ea typeface="+mn-ea"/>
          <a:cs typeface="+mn-cs"/>
        </a:defRPr>
      </a:lvl3pPr>
      <a:lvl4pPr marL="1144588" indent="-174625" algn="l" rtl="0" eaLnBrk="1" fontAlgn="base" hangingPunct="1">
        <a:spcBef>
          <a:spcPct val="20000"/>
        </a:spcBef>
        <a:spcAft>
          <a:spcPct val="0"/>
        </a:spcAft>
        <a:buChar char="–"/>
        <a:defRPr kern="1200">
          <a:solidFill>
            <a:schemeClr val="tx1"/>
          </a:solidFill>
          <a:latin typeface="+mn-lt"/>
          <a:ea typeface="+mn-ea"/>
          <a:cs typeface="+mn-cs"/>
        </a:defRPr>
      </a:lvl4pPr>
      <a:lvl5pPr marL="1487488" indent="-228600" algn="l" rtl="0" eaLnBrk="1" fontAlgn="base" hangingPunct="1">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 106A, Lecture 14</a:t>
            </a:r>
            <a:br>
              <a:rPr lang="en-US" dirty="0"/>
            </a:br>
            <a:r>
              <a:rPr lang="en-US" dirty="0"/>
              <a:t>Events and Instance Variables</a:t>
            </a:r>
          </a:p>
        </p:txBody>
      </p:sp>
      <p:sp>
        <p:nvSpPr>
          <p:cNvPr id="3" name="Subtitle 2"/>
          <p:cNvSpPr>
            <a:spLocks noGrp="1"/>
          </p:cNvSpPr>
          <p:nvPr>
            <p:ph type="subTitle" idx="1"/>
          </p:nvPr>
        </p:nvSpPr>
        <p:spPr/>
        <p:txBody>
          <a:bodyPr/>
          <a:lstStyle/>
          <a:p>
            <a:endParaRPr lang="en-US" sz="1500" dirty="0"/>
          </a:p>
          <a:p>
            <a:endParaRPr lang="en-US" sz="1500" dirty="0"/>
          </a:p>
          <a:p>
            <a:r>
              <a:rPr lang="en-US" sz="1500" dirty="0"/>
              <a:t>Reading:</a:t>
            </a:r>
          </a:p>
          <a:p>
            <a:r>
              <a:rPr lang="en-US" sz="1500" i="1" dirty="0"/>
              <a:t>Art &amp; Science of Java</a:t>
            </a:r>
            <a:r>
              <a:rPr lang="en-US" sz="1500" dirty="0"/>
              <a:t>, Ch. 10.1-10.4</a:t>
            </a:r>
            <a:endParaRPr lang="en-US" sz="1500" i="1" dirty="0"/>
          </a:p>
        </p:txBody>
      </p:sp>
    </p:spTree>
    <p:extLst>
      <p:ext uri="{BB962C8B-B14F-4D97-AF65-F5344CB8AC3E}">
        <p14:creationId xmlns:p14="http://schemas.microsoft.com/office/powerpoint/2010/main" val="1564357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pPr eaLnBrk="1" hangingPunct="1">
              <a:defRPr/>
            </a:pPr>
            <a:r>
              <a:rPr lang="en-US" altLang="x-none"/>
              <a:t>Events</a:t>
            </a:r>
          </a:p>
        </p:txBody>
      </p:sp>
      <p:sp>
        <p:nvSpPr>
          <p:cNvPr id="1225731" name="Rectangle 3"/>
          <p:cNvSpPr>
            <a:spLocks noGrp="1" noChangeArrowheads="1"/>
          </p:cNvSpPr>
          <p:nvPr>
            <p:ph type="body" idx="1"/>
          </p:nvPr>
        </p:nvSpPr>
        <p:spPr/>
        <p:txBody>
          <a:bodyPr/>
          <a:lstStyle/>
          <a:p>
            <a:pPr eaLnBrk="1" hangingPunct="1">
              <a:tabLst>
                <a:tab pos="3657600" algn="l"/>
              </a:tabLst>
              <a:defRPr/>
            </a:pPr>
            <a:r>
              <a:rPr lang="en-US" altLang="x-none" sz="2800" b="1" dirty="0"/>
              <a:t>event</a:t>
            </a:r>
            <a:r>
              <a:rPr lang="en-US" altLang="x-none" sz="2800" dirty="0"/>
              <a:t>: Some external stimulus that your program can respond to.</a:t>
            </a:r>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lvl="1" eaLnBrk="1" hangingPunct="1">
              <a:tabLst>
                <a:tab pos="3657600" algn="l"/>
              </a:tabLst>
              <a:defRPr/>
            </a:pPr>
            <a:endParaRPr lang="en-US" altLang="x-none" sz="2800" dirty="0"/>
          </a:p>
          <a:p>
            <a:pPr eaLnBrk="1" hangingPunct="1">
              <a:tabLst>
                <a:tab pos="3657600" algn="l"/>
              </a:tabLst>
              <a:defRPr/>
            </a:pPr>
            <a:r>
              <a:rPr lang="en-US" altLang="x-none" sz="2800" b="1" dirty="0"/>
              <a:t>event-driven programming</a:t>
            </a:r>
            <a:r>
              <a:rPr lang="en-US" altLang="x-none" sz="2800" dirty="0"/>
              <a:t>: A programming paradigm (common in graphical programs) where your code is executed in response to user events.</a:t>
            </a:r>
          </a:p>
        </p:txBody>
      </p:sp>
      <p:pic>
        <p:nvPicPr>
          <p:cNvPr id="18435" name="Picture 5" descr="event-diagram"/>
          <p:cNvPicPr>
            <a:picLocks noChangeAspect="1" noChangeArrowheads="1"/>
          </p:cNvPicPr>
          <p:nvPr/>
        </p:nvPicPr>
        <p:blipFill>
          <a:blip r:embed="rId3">
            <a:extLst>
              <a:ext uri="{28A0092B-C50C-407E-A947-70E740481C1C}">
                <a14:useLocalDpi xmlns:a14="http://schemas.microsoft.com/office/drawing/2010/main" val="0"/>
              </a:ext>
            </a:extLst>
          </a:blip>
          <a:srcRect l="8685" t="41006" r="63087" b="31671"/>
          <a:stretch>
            <a:fillRect/>
          </a:stretch>
        </p:blipFill>
        <p:spPr bwMode="auto">
          <a:xfrm>
            <a:off x="3695700" y="2477145"/>
            <a:ext cx="1752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51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p:txBody>
      </p:sp>
    </p:spTree>
    <p:extLst>
      <p:ext uri="{BB962C8B-B14F-4D97-AF65-F5344CB8AC3E}">
        <p14:creationId xmlns:p14="http://schemas.microsoft.com/office/powerpoint/2010/main" val="9141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t>Keyboard keys pressed</a:t>
            </a:r>
          </a:p>
          <a:p>
            <a:r>
              <a:rPr lang="en-US" sz="3200" dirty="0"/>
              <a:t>Device rotated</a:t>
            </a:r>
          </a:p>
          <a:p>
            <a:r>
              <a:rPr lang="en-US" sz="3200" dirty="0"/>
              <a:t>Device moved</a:t>
            </a:r>
          </a:p>
          <a:p>
            <a:r>
              <a:rPr lang="en-US" sz="3200" dirty="0"/>
              <a:t>GPS location changed</a:t>
            </a:r>
          </a:p>
          <a:p>
            <a:r>
              <a:rPr lang="en-US" sz="3200" dirty="0"/>
              <a:t>and more</a:t>
            </a:r>
            <a:r>
              <a:rPr lang="mr-IN" sz="3200" dirty="0"/>
              <a:t>…</a:t>
            </a:r>
            <a:endParaRPr lang="en-US" sz="3200" dirty="0"/>
          </a:p>
        </p:txBody>
      </p:sp>
    </p:spTree>
    <p:extLst>
      <p:ext uri="{BB962C8B-B14F-4D97-AF65-F5344CB8AC3E}">
        <p14:creationId xmlns:p14="http://schemas.microsoft.com/office/powerpoint/2010/main" val="513342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sz="3200" dirty="0"/>
              <a:t>Program launches</a:t>
            </a:r>
          </a:p>
          <a:p>
            <a:r>
              <a:rPr lang="en-US" sz="3200" dirty="0"/>
              <a:t>Mouse motion</a:t>
            </a:r>
          </a:p>
          <a:p>
            <a:r>
              <a:rPr lang="en-US" sz="3200" dirty="0"/>
              <a:t>Mouse clicking</a:t>
            </a:r>
          </a:p>
          <a:p>
            <a:r>
              <a:rPr lang="en-US" sz="3200" dirty="0">
                <a:solidFill>
                  <a:schemeClr val="bg2">
                    <a:lumMod val="60000"/>
                    <a:lumOff val="40000"/>
                  </a:schemeClr>
                </a:solidFill>
              </a:rPr>
              <a:t>Keyboard keys pressed</a:t>
            </a:r>
          </a:p>
          <a:p>
            <a:r>
              <a:rPr lang="en-US" sz="3200" dirty="0">
                <a:solidFill>
                  <a:schemeClr val="bg2">
                    <a:lumMod val="60000"/>
                    <a:lumOff val="40000"/>
                  </a:schemeClr>
                </a:solidFill>
              </a:rPr>
              <a:t>Device rotated</a:t>
            </a:r>
          </a:p>
          <a:p>
            <a:r>
              <a:rPr lang="en-US" sz="3200" dirty="0">
                <a:solidFill>
                  <a:schemeClr val="bg2">
                    <a:lumMod val="60000"/>
                    <a:lumOff val="40000"/>
                  </a:schemeClr>
                </a:solidFill>
              </a:rPr>
              <a:t>Device moved</a:t>
            </a:r>
          </a:p>
          <a:p>
            <a:r>
              <a:rPr lang="en-US" sz="3200" dirty="0">
                <a:solidFill>
                  <a:schemeClr val="bg2">
                    <a:lumMod val="60000"/>
                    <a:lumOff val="40000"/>
                  </a:schemeClr>
                </a:solidFill>
              </a:rPr>
              <a:t>GPS location changed</a:t>
            </a:r>
          </a:p>
          <a:p>
            <a:r>
              <a:rPr lang="en-US" sz="3200" dirty="0">
                <a:solidFill>
                  <a:schemeClr val="bg2">
                    <a:lumMod val="60000"/>
                    <a:lumOff val="40000"/>
                  </a:schemeClr>
                </a:solidFill>
              </a:rPr>
              <a:t>and more</a:t>
            </a:r>
            <a:r>
              <a:rPr lang="mr-IN" sz="3200" dirty="0">
                <a:solidFill>
                  <a:schemeClr val="bg2">
                    <a:lumMod val="60000"/>
                    <a:lumOff val="40000"/>
                  </a:schemeClr>
                </a:solidFill>
              </a:rPr>
              <a:t>…</a:t>
            </a:r>
            <a:endParaRPr lang="en-US" sz="3200" dirty="0">
              <a:solidFill>
                <a:schemeClr val="bg2">
                  <a:lumMod val="60000"/>
                  <a:lumOff val="40000"/>
                </a:schemeClr>
              </a:solidFill>
            </a:endParaRPr>
          </a:p>
        </p:txBody>
      </p:sp>
    </p:spTree>
    <p:extLst>
      <p:ext uri="{BB962C8B-B14F-4D97-AF65-F5344CB8AC3E}">
        <p14:creationId xmlns:p14="http://schemas.microsoft.com/office/powerpoint/2010/main" val="1580321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134586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p:txBody>
      </p:sp>
    </p:spTree>
    <p:extLst>
      <p:ext uri="{BB962C8B-B14F-4D97-AF65-F5344CB8AC3E}">
        <p14:creationId xmlns:p14="http://schemas.microsoft.com/office/powerpoint/2010/main" val="9235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Events</a:t>
            </a:r>
          </a:p>
        </p:txBody>
      </p:sp>
      <p:sp>
        <p:nvSpPr>
          <p:cNvPr id="1209347" name="Rectangle 3"/>
          <p:cNvSpPr>
            <a:spLocks noGrp="1" noChangeArrowheads="1"/>
          </p:cNvSpPr>
          <p:nvPr>
            <p:ph type="body" idx="1"/>
          </p:nvPr>
        </p:nvSpPr>
        <p:spPr/>
        <p:txBody>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Tree>
    <p:extLst>
      <p:ext uri="{BB962C8B-B14F-4D97-AF65-F5344CB8AC3E}">
        <p14:creationId xmlns:p14="http://schemas.microsoft.com/office/powerpoint/2010/main" val="77793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ClickForDaisy</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200" dirty="0">
                <a:latin typeface="Consolas" charset="0"/>
              </a:rPr>
              <a:t>import </a:t>
            </a:r>
            <a:r>
              <a:rPr lang="en-US" altLang="x-none" sz="2200" dirty="0" err="1">
                <a:latin typeface="Consolas" charset="0"/>
              </a:rPr>
              <a:t>acm.program</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acm.graphics</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a:t>
            </a:r>
            <a:r>
              <a:rPr lang="en-US" altLang="x-none" sz="2200" dirty="0">
                <a:latin typeface="Consolas" charset="0"/>
              </a:rPr>
              <a:t>.*;</a:t>
            </a:r>
          </a:p>
          <a:p>
            <a:pPr>
              <a:lnSpc>
                <a:spcPct val="80000"/>
              </a:lnSpc>
              <a:buFontTx/>
              <a:buNone/>
            </a:pPr>
            <a:r>
              <a:rPr lang="en-US" altLang="x-none" sz="2200" dirty="0">
                <a:latin typeface="Consolas" charset="0"/>
              </a:rPr>
              <a:t>import </a:t>
            </a:r>
            <a:r>
              <a:rPr lang="en-US" altLang="x-none" sz="2200" dirty="0" err="1">
                <a:latin typeface="Consolas" charset="0"/>
              </a:rPr>
              <a:t>java.awt.event</a:t>
            </a:r>
            <a:r>
              <a:rPr lang="en-US" altLang="x-none" sz="2200" dirty="0">
                <a:latin typeface="Consolas" charset="0"/>
              </a:rPr>
              <a:t>.*;	</a:t>
            </a:r>
            <a:r>
              <a:rPr lang="en-US" altLang="x-none" sz="2200" dirty="0">
                <a:solidFill>
                  <a:srgbClr val="00B050"/>
                </a:solidFill>
                <a:latin typeface="Consolas" charset="0"/>
              </a:rPr>
              <a:t>// NEW</a:t>
            </a:r>
            <a:endParaRPr lang="en-US" altLang="x-none" sz="2200" b="1" dirty="0">
              <a:solidFill>
                <a:srgbClr val="00B050"/>
              </a:solidFill>
              <a:latin typeface="Consolas" charset="0"/>
            </a:endParaRPr>
          </a:p>
          <a:p>
            <a:pPr>
              <a:lnSpc>
                <a:spcPct val="80000"/>
              </a:lnSpc>
              <a:buFontTx/>
              <a:buNone/>
            </a:pPr>
            <a:endParaRPr lang="en-US" altLang="x-none" sz="2200" b="1" dirty="0">
              <a:solidFill>
                <a:srgbClr val="7030A0"/>
              </a:solidFill>
              <a:latin typeface="Consolas" charset="0"/>
            </a:endParaRPr>
          </a:p>
          <a:p>
            <a:pPr>
              <a:lnSpc>
                <a:spcPct val="80000"/>
              </a:lnSpc>
              <a:buFontTx/>
              <a:buNone/>
            </a:pPr>
            <a:r>
              <a:rPr lang="en-US" altLang="x-none" sz="2200" b="1" dirty="0">
                <a:solidFill>
                  <a:srgbClr val="7030A0"/>
                </a:solidFill>
                <a:latin typeface="Consolas" charset="0"/>
              </a:rPr>
              <a:t>public</a:t>
            </a:r>
            <a:r>
              <a:rPr lang="en-US" altLang="x-none" sz="2200" dirty="0">
                <a:solidFill>
                  <a:srgbClr val="7030A0"/>
                </a:solidFill>
                <a:latin typeface="Consolas" charset="0"/>
              </a:rPr>
              <a:t> </a:t>
            </a:r>
            <a:r>
              <a:rPr lang="en-US" altLang="x-none" sz="2200" b="1" dirty="0">
                <a:solidFill>
                  <a:srgbClr val="7030A0"/>
                </a:solidFill>
                <a:latin typeface="Consolas" charset="0"/>
              </a:rPr>
              <a:t>class</a:t>
            </a:r>
            <a:r>
              <a:rPr lang="en-US" altLang="x-none" sz="2200" dirty="0">
                <a:solidFill>
                  <a:srgbClr val="7030A0"/>
                </a:solidFill>
                <a:latin typeface="Consolas" charset="0"/>
              </a:rPr>
              <a:t> </a:t>
            </a:r>
            <a:r>
              <a:rPr lang="en-US" altLang="x-none" sz="2200" dirty="0" err="1">
                <a:latin typeface="Consolas" charset="0"/>
              </a:rPr>
              <a:t>ClickForDaisy</a:t>
            </a:r>
            <a:r>
              <a:rPr lang="en-US" altLang="x-none" sz="2200" dirty="0">
                <a:latin typeface="Consolas" charset="0"/>
              </a:rPr>
              <a:t> </a:t>
            </a:r>
            <a:r>
              <a:rPr lang="en-US" altLang="x-none" sz="2200" b="1" dirty="0">
                <a:solidFill>
                  <a:srgbClr val="7030A0"/>
                </a:solidFill>
                <a:latin typeface="Consolas" charset="0"/>
              </a:rPr>
              <a:t>extends</a:t>
            </a:r>
            <a:r>
              <a:rPr lang="en-US" altLang="x-none" sz="2200" dirty="0">
                <a:solidFill>
                  <a:srgbClr val="7030A0"/>
                </a:solidFill>
                <a:latin typeface="Consolas" charset="0"/>
              </a:rPr>
              <a:t> </a:t>
            </a:r>
            <a:r>
              <a:rPr lang="en-US" altLang="x-none" sz="2200" dirty="0" err="1">
                <a:latin typeface="Consolas" charset="0"/>
              </a:rPr>
              <a:t>GraphicsProgram</a:t>
            </a:r>
            <a:r>
              <a:rPr lang="en-US" altLang="x-none" sz="2200" dirty="0">
                <a:latin typeface="Consolas" charset="0"/>
              </a:rPr>
              <a:t> {</a:t>
            </a:r>
            <a:endParaRPr lang="en-US" altLang="x-none" sz="2200" dirty="0">
              <a:solidFill>
                <a:srgbClr val="00B050"/>
              </a:solidFill>
              <a:latin typeface="Consolas" charset="0"/>
            </a:endParaRPr>
          </a:p>
          <a:p>
            <a:pPr>
              <a:lnSpc>
                <a:spcPct val="80000"/>
              </a:lnSpc>
              <a:buFontTx/>
              <a:buNone/>
            </a:pPr>
            <a:r>
              <a:rPr lang="en-US" altLang="x-none" sz="2200" dirty="0">
                <a:solidFill>
                  <a:srgbClr val="00B050"/>
                </a:solidFill>
                <a:latin typeface="Consolas" charset="0"/>
              </a:rPr>
              <a:t>    </a:t>
            </a:r>
            <a:br>
              <a:rPr lang="en-US" altLang="x-none" sz="2200" dirty="0">
                <a:solidFill>
                  <a:srgbClr val="00B050"/>
                </a:solidFill>
                <a:latin typeface="Consolas" charset="0"/>
              </a:rPr>
            </a:br>
            <a:r>
              <a:rPr lang="en-US" altLang="x-none" sz="2200" dirty="0">
                <a:solidFill>
                  <a:srgbClr val="00B050"/>
                </a:solidFill>
                <a:latin typeface="Consolas" charset="0"/>
              </a:rPr>
              <a:t>   // Add a Daisy image at 50, 50 on mouse click</a:t>
            </a:r>
          </a:p>
          <a:p>
            <a:pPr>
              <a:lnSpc>
                <a:spcPct val="80000"/>
              </a:lnSpc>
              <a:buFontTx/>
              <a:buNone/>
            </a:pPr>
            <a:r>
              <a:rPr lang="en-US" altLang="x-none" sz="2200" b="1" dirty="0">
                <a:solidFill>
                  <a:srgbClr val="7030A0"/>
                </a:solidFill>
                <a:latin typeface="Consolas" charset="0"/>
              </a:rPr>
              <a:t>    public</a:t>
            </a:r>
            <a:r>
              <a:rPr lang="en-US" altLang="x-none" sz="2200" dirty="0">
                <a:latin typeface="Consolas" charset="0"/>
              </a:rPr>
              <a:t> </a:t>
            </a:r>
            <a:r>
              <a:rPr lang="en-US" altLang="x-none" sz="2200" b="1" dirty="0">
                <a:solidFill>
                  <a:srgbClr val="7030A0"/>
                </a:solidFill>
                <a:latin typeface="Consolas" charset="0"/>
              </a:rPr>
              <a:t>void</a:t>
            </a:r>
            <a:r>
              <a:rPr lang="en-US" altLang="x-none" sz="2200" dirty="0">
                <a:latin typeface="Consolas" charset="0"/>
              </a:rPr>
              <a:t> </a:t>
            </a:r>
            <a:r>
              <a:rPr lang="en-US" altLang="x-none" sz="2200" dirty="0" err="1">
                <a:latin typeface="Consolas" charset="0"/>
              </a:rPr>
              <a:t>mouseClicked</a:t>
            </a:r>
            <a:r>
              <a:rPr lang="en-US" altLang="x-none" sz="2200" dirty="0">
                <a:latin typeface="Consolas" charset="0"/>
              </a:rPr>
              <a:t>(</a:t>
            </a:r>
            <a:r>
              <a:rPr lang="en-US" altLang="x-none" sz="2200" dirty="0" err="1">
                <a:latin typeface="Consolas" charset="0"/>
              </a:rPr>
              <a:t>MouseEvent</a:t>
            </a:r>
            <a:r>
              <a:rPr lang="en-US" altLang="x-none" sz="2200" dirty="0">
                <a:latin typeface="Consolas" charset="0"/>
              </a:rPr>
              <a:t> event) {</a:t>
            </a:r>
          </a:p>
          <a:p>
            <a:pPr>
              <a:lnSpc>
                <a:spcPct val="80000"/>
              </a:lnSpc>
              <a:buFontTx/>
              <a:buNone/>
            </a:pPr>
            <a:r>
              <a:rPr lang="en-US" altLang="x-none" sz="2200" dirty="0">
                <a:solidFill>
                  <a:srgbClr val="00B050"/>
                </a:solidFill>
                <a:latin typeface="Consolas" charset="0"/>
              </a:rPr>
              <a:t>       </a:t>
            </a:r>
            <a:r>
              <a:rPr lang="en-US" altLang="x-none" sz="2200" dirty="0" err="1">
                <a:latin typeface="Consolas" charset="0"/>
              </a:rPr>
              <a:t>GImage</a:t>
            </a:r>
            <a:r>
              <a:rPr lang="en-US" altLang="x-none" sz="2200" dirty="0">
                <a:latin typeface="Consolas" charset="0"/>
              </a:rPr>
              <a:t> daisy = </a:t>
            </a:r>
            <a:r>
              <a:rPr lang="en-US" altLang="x-none" sz="2200" b="1" dirty="0">
                <a:solidFill>
                  <a:srgbClr val="7030A0"/>
                </a:solidFill>
                <a:latin typeface="Consolas" charset="0"/>
              </a:rPr>
              <a:t>new</a:t>
            </a:r>
            <a:r>
              <a:rPr lang="en-US" altLang="x-none" sz="2200" dirty="0">
                <a:latin typeface="Consolas" charset="0"/>
              </a:rPr>
              <a:t> </a:t>
            </a:r>
            <a:r>
              <a:rPr lang="en-US" altLang="x-none" sz="2200" dirty="0" err="1">
                <a:latin typeface="Consolas" charset="0"/>
              </a:rPr>
              <a:t>GImage</a:t>
            </a:r>
            <a:r>
              <a:rPr lang="en-US" altLang="x-none" sz="2200" dirty="0">
                <a:latin typeface="Consolas" charset="0"/>
              </a:rPr>
              <a:t>(</a:t>
            </a:r>
            <a:r>
              <a:rPr lang="en-US" altLang="x-none" sz="2200" dirty="0">
                <a:solidFill>
                  <a:srgbClr val="0070C0"/>
                </a:solidFill>
                <a:latin typeface="Consolas" charset="0"/>
              </a:rPr>
              <a:t>"res/</a:t>
            </a:r>
            <a:r>
              <a:rPr lang="en-US" altLang="x-none" sz="2200" dirty="0" err="1">
                <a:solidFill>
                  <a:srgbClr val="0070C0"/>
                </a:solidFill>
                <a:latin typeface="Consolas" charset="0"/>
              </a:rPr>
              <a:t>daisy.png</a:t>
            </a:r>
            <a:r>
              <a:rPr lang="en-US" altLang="x-none" sz="2200" dirty="0">
                <a:solidFill>
                  <a:srgbClr val="0070C0"/>
                </a:solidFill>
                <a:latin typeface="Consolas" charset="0"/>
              </a:rPr>
              <a:t>"</a:t>
            </a:r>
            <a:r>
              <a:rPr lang="en-US" altLang="x-none" sz="2200" dirty="0">
                <a:latin typeface="Consolas" charset="0"/>
              </a:rPr>
              <a:t>, 50, 50);</a:t>
            </a:r>
          </a:p>
          <a:p>
            <a:pPr>
              <a:lnSpc>
                <a:spcPct val="80000"/>
              </a:lnSpc>
              <a:buFontTx/>
              <a:buNone/>
            </a:pPr>
            <a:r>
              <a:rPr lang="en-US" altLang="x-none" sz="2200" dirty="0">
                <a:solidFill>
                  <a:srgbClr val="00B050"/>
                </a:solidFill>
                <a:latin typeface="Consolas" charset="0"/>
              </a:rPr>
              <a:t>       </a:t>
            </a:r>
            <a:r>
              <a:rPr lang="en-US" altLang="x-none" sz="2200" dirty="0">
                <a:latin typeface="Consolas" charset="0"/>
              </a:rPr>
              <a:t>add(daisy);</a:t>
            </a:r>
          </a:p>
          <a:p>
            <a:pPr>
              <a:lnSpc>
                <a:spcPct val="80000"/>
              </a:lnSpc>
              <a:buFontTx/>
              <a:buNone/>
            </a:pPr>
            <a:r>
              <a:rPr lang="en-US" altLang="x-none" sz="2200" dirty="0">
                <a:latin typeface="Consolas" charset="0"/>
              </a:rPr>
              <a:t>    }</a:t>
            </a:r>
          </a:p>
          <a:p>
            <a:pPr>
              <a:lnSpc>
                <a:spcPct val="80000"/>
              </a:lnSpc>
              <a:buFontTx/>
              <a:buNone/>
            </a:pPr>
            <a:r>
              <a:rPr lang="en-US" altLang="x-none" sz="2200" dirty="0">
                <a:latin typeface="Consolas" charset="0"/>
              </a:rPr>
              <a:t>}</a:t>
            </a:r>
          </a:p>
        </p:txBody>
      </p:sp>
    </p:spTree>
    <p:extLst>
      <p:ext uri="{BB962C8B-B14F-4D97-AF65-F5344CB8AC3E}">
        <p14:creationId xmlns:p14="http://schemas.microsoft.com/office/powerpoint/2010/main" val="448433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en-US" altLang="x-none" dirty="0" err="1"/>
              <a:t>MouseEvent</a:t>
            </a:r>
            <a:r>
              <a:rPr lang="en-US" altLang="x-none" dirty="0"/>
              <a:t> Objects</a:t>
            </a:r>
          </a:p>
        </p:txBody>
      </p:sp>
      <p:sp>
        <p:nvSpPr>
          <p:cNvPr id="1232899" name="Rectangle 3"/>
          <p:cNvSpPr>
            <a:spLocks noGrp="1" noChangeArrowheads="1"/>
          </p:cNvSpPr>
          <p:nvPr>
            <p:ph type="body" idx="1"/>
          </p:nvPr>
        </p:nvSpPr>
        <p:spPr/>
        <p:txBody>
          <a:bodyPr/>
          <a:lstStyle/>
          <a:p>
            <a:endParaRPr lang="en-US" altLang="x-none" sz="2800" dirty="0"/>
          </a:p>
          <a:p>
            <a:r>
              <a:rPr lang="en-US" altLang="x-none" sz="2800" dirty="0"/>
              <a:t>A </a:t>
            </a:r>
            <a:r>
              <a:rPr lang="en-US" altLang="x-none" sz="2800" dirty="0" err="1">
                <a:latin typeface="Consolas" charset="0"/>
              </a:rPr>
              <a:t>MouseEvent</a:t>
            </a:r>
            <a:r>
              <a:rPr lang="en-US" altLang="x-none" sz="2800" dirty="0"/>
              <a:t> contains information about the event that just occurred:</a:t>
            </a:r>
          </a:p>
          <a:p>
            <a:pPr lvl="1">
              <a:buFontTx/>
              <a:buNone/>
            </a:pPr>
            <a:endParaRPr lang="en-US" altLang="x-none" sz="2800" dirty="0"/>
          </a:p>
          <a:p>
            <a:pPr lvl="1">
              <a:buFontTx/>
              <a:buNone/>
            </a:pPr>
            <a:endParaRPr lang="en-US" altLang="x-none" sz="2800" dirty="0"/>
          </a:p>
          <a:p>
            <a:pPr lvl="1">
              <a:buFontTx/>
              <a:buNone/>
            </a:pPr>
            <a:endParaRPr lang="en-US" altLang="x-none" sz="2800" dirty="0"/>
          </a:p>
          <a:p>
            <a:pPr lvl="1">
              <a:buFontTx/>
              <a:buNone/>
            </a:pPr>
            <a:endParaRPr lang="en-US" altLang="x-none" sz="2800" dirty="0"/>
          </a:p>
        </p:txBody>
      </p:sp>
      <p:graphicFrame>
        <p:nvGraphicFramePr>
          <p:cNvPr id="1232929" name="Group 33"/>
          <p:cNvGraphicFramePr>
            <a:graphicFrameLocks noGrp="1"/>
          </p:cNvGraphicFramePr>
          <p:nvPr>
            <p:extLst>
              <p:ext uri="{D42A27DB-BD31-4B8C-83A1-F6EECF244321}">
                <p14:modId xmlns:p14="http://schemas.microsoft.com/office/powerpoint/2010/main" val="2122735671"/>
              </p:ext>
            </p:extLst>
          </p:nvPr>
        </p:nvGraphicFramePr>
        <p:xfrm>
          <a:off x="533400" y="3337560"/>
          <a:ext cx="8077200" cy="10972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.getX</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the </a:t>
                      </a:r>
                      <a:r>
                        <a:rPr kumimoji="0" lang="en-US" altLang="x-none" sz="2000" b="0" i="1" u="none" strike="noStrike" cap="none" normalizeH="0" baseline="0">
                          <a:ln>
                            <a:noFill/>
                          </a:ln>
                          <a:solidFill>
                            <a:schemeClr val="tx1"/>
                          </a:solidFill>
                          <a:effectLst/>
                          <a:latin typeface="Calibri" charset="0"/>
                        </a:rPr>
                        <a:t>x</a:t>
                      </a:r>
                      <a:r>
                        <a:rPr kumimoji="0" lang="en-US" altLang="x-none" sz="2000" b="0" i="0" u="none" strike="noStrike" cap="none" normalizeH="0" baseline="0">
                          <a:ln>
                            <a:noFill/>
                          </a:ln>
                          <a:solidFill>
                            <a:schemeClr val="tx1"/>
                          </a:solidFill>
                          <a:effectLst/>
                          <a:latin typeface="Calibri" charset="0"/>
                        </a:rPr>
                        <a:t>-coordinate of mouse cursor in the window</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1" i="1" u="none" strike="noStrike" cap="none" normalizeH="0" baseline="0" dirty="0" err="1">
                          <a:ln>
                            <a:noFill/>
                          </a:ln>
                          <a:solidFill>
                            <a:schemeClr val="tx1"/>
                          </a:solidFill>
                          <a:effectLst/>
                          <a:latin typeface="Consolas" charset="0"/>
                        </a:rPr>
                        <a:t>e</a:t>
                      </a:r>
                      <a:r>
                        <a:rPr kumimoji="0" lang="en-US" altLang="x-none" sz="2000" b="0" i="0" u="none" strike="noStrike" cap="none" normalizeH="0" baseline="0" dirty="0" err="1">
                          <a:ln>
                            <a:noFill/>
                          </a:ln>
                          <a:solidFill>
                            <a:schemeClr val="tx1"/>
                          </a:solidFill>
                          <a:effectLst/>
                          <a:latin typeface="Consolas" charset="0"/>
                        </a:rPr>
                        <a:t>.getY</a:t>
                      </a:r>
                      <a:r>
                        <a:rPr kumimoji="0" lang="en-US" altLang="x-none" sz="2000" b="0" i="0" u="none" strike="noStrike" cap="none" normalizeH="0" baseline="0" dirty="0">
                          <a:ln>
                            <a:noFill/>
                          </a:ln>
                          <a:solidFill>
                            <a:schemeClr val="tx1"/>
                          </a:solidFill>
                          <a:effectLst/>
                          <a:latin typeface="Consolas" charset="0"/>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alibri" charset="0"/>
                        </a:rPr>
                        <a:t>the </a:t>
                      </a:r>
                      <a:r>
                        <a:rPr kumimoji="0" lang="en-US" altLang="x-none" sz="2000" b="0" i="1" u="none" strike="noStrike" cap="none" normalizeH="0" baseline="0" dirty="0">
                          <a:ln>
                            <a:noFill/>
                          </a:ln>
                          <a:solidFill>
                            <a:schemeClr val="tx1"/>
                          </a:solidFill>
                          <a:effectLst/>
                          <a:latin typeface="Calibri" charset="0"/>
                        </a:rPr>
                        <a:t>y</a:t>
                      </a:r>
                      <a:r>
                        <a:rPr kumimoji="0" lang="en-US" altLang="x-none" sz="2000" b="0" i="0" u="none" strike="noStrike" cap="none" normalizeH="0" baseline="0" dirty="0">
                          <a:ln>
                            <a:noFill/>
                          </a:ln>
                          <a:solidFill>
                            <a:schemeClr val="tx1"/>
                          </a:solidFill>
                          <a:effectLst/>
                          <a:latin typeface="Calibri" charset="0"/>
                        </a:rPr>
                        <a:t>-coordinate of mouse cursor in the window</a:t>
                      </a:r>
                      <a:endParaRPr kumimoji="0" lang="en-US" altLang="x-none" sz="2000" b="0" i="1" u="none" strike="noStrike" cap="none" normalizeH="0" baseline="0" dirty="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9237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16557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97967" y="-228600"/>
            <a:ext cx="9989855" cy="7391400"/>
          </a:xfrm>
          <a:prstGeom prst="rect">
            <a:avLst/>
          </a:prstGeom>
        </p:spPr>
      </p:pic>
      <p:sp>
        <p:nvSpPr>
          <p:cNvPr id="16" name="TextBox 15"/>
          <p:cNvSpPr txBox="1"/>
          <p:nvPr/>
        </p:nvSpPr>
        <p:spPr>
          <a:xfrm>
            <a:off x="142689" y="5134467"/>
            <a:ext cx="1544544" cy="830997"/>
          </a:xfrm>
          <a:prstGeom prst="rect">
            <a:avLst/>
          </a:prstGeom>
          <a:noFill/>
        </p:spPr>
        <p:txBody>
          <a:bodyPr wrap="square" rtlCol="0">
            <a:spAutoFit/>
          </a:bodyPr>
          <a:lstStyle/>
          <a:p>
            <a:r>
              <a:rPr lang="en-US" sz="2400" dirty="0">
                <a:latin typeface="Chalkboard"/>
                <a:cs typeface="Chalkboard"/>
              </a:rPr>
              <a:t>Graphics</a:t>
            </a:r>
          </a:p>
          <a:p>
            <a:r>
              <a:rPr lang="en-US" dirty="0">
                <a:latin typeface="Chalkboard"/>
                <a:cs typeface="Chalkboard"/>
              </a:rPr>
              <a:t>Programs</a:t>
            </a:r>
            <a:endParaRPr lang="en-US" sz="2400" dirty="0">
              <a:latin typeface="Chalkboard"/>
              <a:cs typeface="Chalkboard"/>
            </a:endParaRPr>
          </a:p>
        </p:txBody>
      </p:sp>
      <p:sp>
        <p:nvSpPr>
          <p:cNvPr id="17" name="TextBox 16"/>
          <p:cNvSpPr txBox="1"/>
          <p:nvPr/>
        </p:nvSpPr>
        <p:spPr>
          <a:xfrm>
            <a:off x="2311034" y="4793926"/>
            <a:ext cx="1529586" cy="461665"/>
          </a:xfrm>
          <a:prstGeom prst="rect">
            <a:avLst/>
          </a:prstGeom>
          <a:noFill/>
        </p:spPr>
        <p:txBody>
          <a:bodyPr wrap="none" rtlCol="0">
            <a:spAutoFit/>
          </a:bodyPr>
          <a:lstStyle/>
          <a:p>
            <a:r>
              <a:rPr lang="en-US" sz="2400" dirty="0">
                <a:latin typeface="Chalkboard"/>
                <a:cs typeface="Chalkboard"/>
              </a:rPr>
              <a:t>Animation</a:t>
            </a:r>
          </a:p>
        </p:txBody>
      </p:sp>
      <p:sp>
        <p:nvSpPr>
          <p:cNvPr id="18" name="TextBox 17"/>
          <p:cNvSpPr txBox="1"/>
          <p:nvPr/>
        </p:nvSpPr>
        <p:spPr>
          <a:xfrm rot="21275596">
            <a:off x="4783299" y="4230050"/>
            <a:ext cx="1075167" cy="461665"/>
          </a:xfrm>
          <a:prstGeom prst="rect">
            <a:avLst/>
          </a:prstGeom>
          <a:noFill/>
        </p:spPr>
        <p:txBody>
          <a:bodyPr wrap="none" rtlCol="0">
            <a:spAutoFit/>
          </a:bodyPr>
          <a:lstStyle/>
          <a:p>
            <a:pPr algn="ctr"/>
            <a:r>
              <a:rPr lang="en-US" sz="2400" dirty="0">
                <a:latin typeface="Chalkboard"/>
                <a:cs typeface="Chalkboard"/>
              </a:rPr>
              <a:t>Events</a:t>
            </a:r>
          </a:p>
        </p:txBody>
      </p:sp>
      <p:sp>
        <p:nvSpPr>
          <p:cNvPr id="19" name="TextBox 18"/>
          <p:cNvSpPr txBox="1"/>
          <p:nvPr/>
        </p:nvSpPr>
        <p:spPr>
          <a:xfrm rot="186046">
            <a:off x="5607034" y="3166095"/>
            <a:ext cx="1435960" cy="461665"/>
          </a:xfrm>
          <a:prstGeom prst="rect">
            <a:avLst/>
          </a:prstGeom>
          <a:noFill/>
        </p:spPr>
        <p:txBody>
          <a:bodyPr wrap="square" rtlCol="0">
            <a:spAutoFit/>
          </a:bodyPr>
          <a:lstStyle/>
          <a:p>
            <a:pPr algn="ctr"/>
            <a:r>
              <a:rPr lang="en-US" sz="2400">
                <a:latin typeface="Chalkboard"/>
                <a:cs typeface="Chalkboard"/>
              </a:rPr>
              <a:t>Memory</a:t>
            </a:r>
            <a:endParaRPr lang="en-US" sz="2400" dirty="0">
              <a:latin typeface="Chalkboard"/>
              <a:cs typeface="Chalkboard"/>
            </a:endParaRPr>
          </a:p>
        </p:txBody>
      </p:sp>
      <p:sp>
        <p:nvSpPr>
          <p:cNvPr id="20" name="TextBox 19"/>
          <p:cNvSpPr txBox="1"/>
          <p:nvPr/>
        </p:nvSpPr>
        <p:spPr>
          <a:xfrm>
            <a:off x="7039190" y="775547"/>
            <a:ext cx="1429216" cy="830997"/>
          </a:xfrm>
          <a:prstGeom prst="rect">
            <a:avLst/>
          </a:prstGeom>
          <a:noFill/>
        </p:spPr>
        <p:txBody>
          <a:bodyPr wrap="square" rtlCol="0">
            <a:spAutoFit/>
          </a:bodyPr>
          <a:lstStyle/>
          <a:p>
            <a:pPr algn="ctr"/>
            <a:r>
              <a:rPr lang="en-US" sz="2400">
                <a:latin typeface="Chalkboard"/>
                <a:cs typeface="Chalkboard"/>
              </a:rPr>
              <a:t>HW4:</a:t>
            </a:r>
          </a:p>
          <a:p>
            <a:pPr algn="ctr"/>
            <a:r>
              <a:rPr lang="en-US" sz="2400" dirty="0">
                <a:latin typeface="Chalkboard"/>
                <a:cs typeface="Chalkboard"/>
              </a:rPr>
              <a:t>Breakout</a:t>
            </a:r>
          </a:p>
        </p:txBody>
      </p:sp>
      <p:sp>
        <p:nvSpPr>
          <p:cNvPr id="21" name="TextBox 20"/>
          <p:cNvSpPr txBox="1"/>
          <p:nvPr/>
        </p:nvSpPr>
        <p:spPr>
          <a:xfrm rot="20058668">
            <a:off x="2281753" y="3277593"/>
            <a:ext cx="4402554" cy="461665"/>
          </a:xfrm>
          <a:prstGeom prst="rect">
            <a:avLst/>
          </a:prstGeom>
          <a:noFill/>
        </p:spPr>
        <p:txBody>
          <a:bodyPr wrap="square" rtlCol="0">
            <a:spAutoFit/>
          </a:bodyPr>
          <a:lstStyle/>
          <a:p>
            <a:pPr algn="ctr"/>
            <a:r>
              <a:rPr lang="en-US" sz="2400" dirty="0">
                <a:latin typeface="Chalkboard"/>
                <a:cs typeface="Chalkboard"/>
              </a:rPr>
              <a:t>The River of Java</a:t>
            </a:r>
          </a:p>
        </p:txBody>
      </p:sp>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413339" y="1477261"/>
            <a:ext cx="1288642" cy="2021297"/>
          </a:xfrm>
          <a:prstGeom prst="rect">
            <a:avLst/>
          </a:prstGeom>
        </p:spPr>
      </p:pic>
      <p:pic>
        <p:nvPicPr>
          <p:cNvPr id="23" name="Picture 22"/>
          <p:cNvPicPr>
            <a:picLocks noChangeAspect="1"/>
          </p:cNvPicPr>
          <p:nvPr/>
        </p:nvPicPr>
        <p:blipFill>
          <a:blip r:embed="rId6" cstate="print">
            <a:extLst>
              <a:ext uri="{BEBA8EAE-BF5A-486C-A8C5-ECC9F3942E4B}">
                <a14:imgProps xmlns:a14="http://schemas.microsoft.com/office/drawing/2010/main">
                  <a14:imgLayer r:embed="rId7">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2093456" y="659505"/>
            <a:ext cx="1288642" cy="2021297"/>
          </a:xfrm>
          <a:prstGeom prst="rect">
            <a:avLst/>
          </a:prstGeom>
        </p:spPr>
      </p:pic>
      <p:pic>
        <p:nvPicPr>
          <p:cNvPr id="24" name="Picture 23"/>
          <p:cNvPicPr>
            <a:picLocks noChangeAspect="1"/>
          </p:cNvPicPr>
          <p:nvPr/>
        </p:nvPicPr>
        <p:blipFill>
          <a:blip r:embed="rId6" cstate="print">
            <a:extLst>
              <a:ext uri="{BEBA8EAE-BF5A-486C-A8C5-ECC9F3942E4B}">
                <a14:imgProps xmlns:a14="http://schemas.microsoft.com/office/drawing/2010/main">
                  <a14:imgLayer r:embed="rId8">
                    <a14:imgEffect>
                      <a14:backgroundRemoval t="9899" b="96162" l="7184" r="98276"/>
                    </a14:imgEffect>
                  </a14:imgLayer>
                </a14:imgProps>
              </a:ext>
              <a:ext uri="{28A0092B-C50C-407E-A947-70E740481C1C}">
                <a14:useLocalDpi xmlns:a14="http://schemas.microsoft.com/office/drawing/2010/main"/>
              </a:ext>
            </a:extLst>
          </a:blip>
          <a:stretch>
            <a:fillRect/>
          </a:stretch>
        </p:blipFill>
        <p:spPr>
          <a:xfrm>
            <a:off x="3717817" y="1191046"/>
            <a:ext cx="1288642" cy="2021297"/>
          </a:xfrm>
          <a:prstGeom prst="rect">
            <a:avLst/>
          </a:prstGeom>
        </p:spPr>
      </p:pic>
      <p:pic>
        <p:nvPicPr>
          <p:cNvPr id="26" name="Picture 25"/>
          <p:cNvPicPr>
            <a:picLocks noChangeAspect="1"/>
          </p:cNvPicPr>
          <p:nvPr/>
        </p:nvPicPr>
        <p:blipFill>
          <a:blip r:embed="rId9" cstate="print">
            <a:extLst>
              <a:ext uri="{BEBA8EAE-BF5A-486C-A8C5-ECC9F3942E4B}">
                <a14:imgProps xmlns:a14="http://schemas.microsoft.com/office/drawing/2010/main">
                  <a14:imgLayer r:embed="rId10">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92940" y="3467100"/>
            <a:ext cx="726721" cy="868526"/>
          </a:xfrm>
          <a:prstGeom prst="rect">
            <a:avLst/>
          </a:prstGeom>
        </p:spPr>
      </p:pic>
      <p:sp>
        <p:nvSpPr>
          <p:cNvPr id="27" name="TextBox 26"/>
          <p:cNvSpPr txBox="1"/>
          <p:nvPr/>
        </p:nvSpPr>
        <p:spPr>
          <a:xfrm>
            <a:off x="6388006" y="4539538"/>
            <a:ext cx="1752146" cy="461665"/>
          </a:xfrm>
          <a:prstGeom prst="rect">
            <a:avLst/>
          </a:prstGeom>
          <a:noFill/>
        </p:spPr>
        <p:txBody>
          <a:bodyPr wrap="none" rtlCol="0">
            <a:spAutoFit/>
          </a:bodyPr>
          <a:lstStyle/>
          <a:p>
            <a:r>
              <a:rPr lang="en-US" sz="2400" dirty="0"/>
              <a:t>You are here</a:t>
            </a:r>
          </a:p>
        </p:txBody>
      </p:sp>
    </p:spTree>
    <p:extLst>
      <p:ext uri="{BB962C8B-B14F-4D97-AF65-F5344CB8AC3E}">
        <p14:creationId xmlns:p14="http://schemas.microsoft.com/office/powerpoint/2010/main" val="1305554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rgbClr val="7030A0"/>
                </a:solidFill>
                <a:latin typeface="Consolas" charset="0"/>
              </a:rPr>
              <a:t>public</a:t>
            </a:r>
            <a:r>
              <a:rPr lang="en-US" altLang="x-none" sz="2000" dirty="0">
                <a:solidFill>
                  <a:srgbClr val="7030A0"/>
                </a:solidFill>
                <a:latin typeface="Consolas" charset="0"/>
              </a:rPr>
              <a:t> </a:t>
            </a:r>
            <a:r>
              <a:rPr lang="en-US" altLang="x-none" sz="2000" b="1" dirty="0">
                <a:solidFill>
                  <a:srgbClr val="7030A0"/>
                </a:solidFill>
                <a:latin typeface="Consolas" charset="0"/>
              </a:rPr>
              <a:t>class</a:t>
            </a:r>
            <a:r>
              <a:rPr lang="en-US" altLang="x-none" sz="2000" dirty="0">
                <a:solidFill>
                  <a:srgbClr val="7030A0"/>
                </a:solidFill>
                <a:latin typeface="Consolas" charset="0"/>
              </a:rPr>
              <a:t> </a:t>
            </a:r>
            <a:r>
              <a:rPr lang="en-US" altLang="x-none" sz="2000" dirty="0" err="1">
                <a:latin typeface="Consolas" charset="0"/>
              </a:rPr>
              <a:t>ClickForDaisies</a:t>
            </a:r>
            <a:r>
              <a:rPr lang="en-US" altLang="x-none" sz="2000" dirty="0">
                <a:latin typeface="Consolas" charset="0"/>
              </a:rPr>
              <a:t> </a:t>
            </a:r>
            <a:r>
              <a:rPr lang="en-US" altLang="x-none" sz="2000" b="1" dirty="0">
                <a:solidFill>
                  <a:srgbClr val="7030A0"/>
                </a:solidFill>
                <a:latin typeface="Consolas" charset="0"/>
              </a:rPr>
              <a:t>extends</a:t>
            </a:r>
            <a:r>
              <a:rPr lang="en-US" altLang="x-none" sz="2000" dirty="0">
                <a:solidFill>
                  <a:srgbClr val="7030A0"/>
                </a:solidFill>
                <a:latin typeface="Consolas" charset="0"/>
              </a:rPr>
              <a:t> </a:t>
            </a:r>
            <a:r>
              <a:rPr lang="en-US" altLang="x-none" sz="2000" dirty="0" err="1">
                <a:latin typeface="Consolas" charset="0"/>
              </a:rPr>
              <a:t>GraphicsProgram</a:t>
            </a:r>
            <a:r>
              <a:rPr lang="en-US" altLang="x-none" sz="2000" dirty="0">
                <a:latin typeface="Consolas" charset="0"/>
              </a:rPr>
              <a:t> {</a:t>
            </a:r>
            <a:endParaRPr lang="en-US" altLang="x-none" sz="2000" dirty="0">
              <a:solidFill>
                <a:srgbClr val="00B050"/>
              </a:solidFill>
              <a:latin typeface="Consolas" charset="0"/>
            </a:endParaRPr>
          </a:p>
          <a:p>
            <a:pPr>
              <a:lnSpc>
                <a:spcPct val="80000"/>
              </a:lnSpc>
              <a:buFontTx/>
              <a:buNone/>
            </a:pPr>
            <a:r>
              <a:rPr lang="en-US" altLang="x-none" sz="2000" dirty="0">
                <a:solidFill>
                  <a:srgbClr val="00B050"/>
                </a:solidFill>
                <a:latin typeface="Consolas" charset="0"/>
              </a:rPr>
              <a:t>    </a:t>
            </a:r>
            <a:br>
              <a:rPr lang="en-US" altLang="x-none" sz="2000" dirty="0">
                <a:solidFill>
                  <a:srgbClr val="00B050"/>
                </a:solidFill>
                <a:latin typeface="Consolas" charset="0"/>
              </a:rPr>
            </a:br>
            <a:r>
              <a:rPr lang="en-US" altLang="x-none" sz="2000" dirty="0">
                <a:solidFill>
                  <a:srgbClr val="00B050"/>
                </a:solidFill>
                <a:latin typeface="Consolas" charset="0"/>
              </a:rPr>
              <a:t> // Add a Daisy image where the user clicks</a:t>
            </a:r>
          </a:p>
          <a:p>
            <a:pPr>
              <a:lnSpc>
                <a:spcPct val="80000"/>
              </a:lnSpc>
              <a:buFontTx/>
              <a:buNone/>
            </a:pPr>
            <a:r>
              <a:rPr lang="en-US" altLang="x-none" sz="2000" b="1" dirty="0">
                <a:solidFill>
                  <a:srgbClr val="7030A0"/>
                </a:solidFill>
                <a:latin typeface="Consolas" charset="0"/>
              </a:rPr>
              <a:t>   public</a:t>
            </a:r>
            <a:r>
              <a:rPr lang="en-US" altLang="x-none" sz="2000" dirty="0">
                <a:latin typeface="Consolas" charset="0"/>
              </a:rPr>
              <a:t> </a:t>
            </a:r>
            <a:r>
              <a:rPr lang="en-US" altLang="x-none" sz="2000" b="1" dirty="0">
                <a:solidFill>
                  <a:srgbClr val="7030A0"/>
                </a:solidFill>
                <a:latin typeface="Consolas" charset="0"/>
              </a:rPr>
              <a:t>void</a:t>
            </a:r>
            <a:r>
              <a:rPr lang="en-US" altLang="x-none" sz="2000" dirty="0">
                <a:latin typeface="Consolas" charset="0"/>
              </a:rPr>
              <a:t> </a:t>
            </a:r>
            <a:r>
              <a:rPr lang="en-US" altLang="x-none" sz="2000" dirty="0" err="1">
                <a:latin typeface="Consolas" charset="0"/>
              </a:rPr>
              <a:t>mouseClicked</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a:t>
            </a:r>
          </a:p>
          <a:p>
            <a:pPr>
              <a:lnSpc>
                <a:spcPct val="80000"/>
              </a:lnSpc>
              <a:buFontTx/>
              <a:buNone/>
            </a:pPr>
            <a:r>
              <a:rPr lang="en-US" altLang="x-none" sz="2000" dirty="0">
                <a:solidFill>
                  <a:srgbClr val="00B050"/>
                </a:solidFill>
                <a:latin typeface="Consolas" charset="0"/>
              </a:rPr>
              <a:t>     // Get information about the event</a:t>
            </a:r>
          </a:p>
          <a:p>
            <a:pPr>
              <a:lnSpc>
                <a:spcPct val="80000"/>
              </a:lnSpc>
              <a:buFontTx/>
              <a:buNone/>
            </a:pPr>
            <a:r>
              <a:rPr lang="en-US" altLang="x-none" sz="2000" dirty="0">
                <a:latin typeface="Consolas" charset="0"/>
              </a:rPr>
              <a:t>     double </a:t>
            </a:r>
            <a:r>
              <a:rPr lang="en-US" altLang="x-none" sz="2000" dirty="0" err="1">
                <a:latin typeface="Consolas" charset="0"/>
              </a:rPr>
              <a:t>mouseX</a:t>
            </a:r>
            <a:r>
              <a:rPr lang="en-US" altLang="x-none" sz="2000" dirty="0">
                <a:latin typeface="Consolas" charset="0"/>
              </a:rPr>
              <a:t> = </a:t>
            </a:r>
            <a:r>
              <a:rPr lang="en-US" altLang="x-none" sz="2000" dirty="0" err="1">
                <a:latin typeface="Consolas" charset="0"/>
              </a:rPr>
              <a:t>event.getX</a:t>
            </a:r>
            <a:r>
              <a:rPr lang="en-US" altLang="x-none" sz="2000" dirty="0">
                <a:latin typeface="Consolas" charset="0"/>
              </a:rPr>
              <a:t>();</a:t>
            </a:r>
          </a:p>
          <a:p>
            <a:pPr>
              <a:lnSpc>
                <a:spcPct val="80000"/>
              </a:lnSpc>
              <a:buFontTx/>
              <a:buNone/>
            </a:pPr>
            <a:r>
              <a:rPr lang="en-US" altLang="x-none" sz="2000" dirty="0">
                <a:latin typeface="Consolas" charset="0"/>
              </a:rPr>
              <a:t>     double </a:t>
            </a:r>
            <a:r>
              <a:rPr lang="en-US" altLang="x-none" sz="2000" dirty="0" err="1">
                <a:latin typeface="Consolas" charset="0"/>
              </a:rPr>
              <a:t>mouseY</a:t>
            </a:r>
            <a:r>
              <a:rPr lang="en-US" altLang="x-none" sz="2000" dirty="0">
                <a:latin typeface="Consolas" charset="0"/>
              </a:rPr>
              <a:t> = </a:t>
            </a:r>
            <a:r>
              <a:rPr lang="en-US" altLang="x-none" sz="2000" dirty="0" err="1">
                <a:latin typeface="Consolas" charset="0"/>
              </a:rPr>
              <a:t>event.getY</a:t>
            </a:r>
            <a:r>
              <a:rPr lang="en-US" altLang="x-none" sz="2000" dirty="0">
                <a:latin typeface="Consolas" charset="0"/>
              </a:rPr>
              <a:t>();</a:t>
            </a:r>
          </a:p>
          <a:p>
            <a:pPr>
              <a:lnSpc>
                <a:spcPct val="80000"/>
              </a:lnSpc>
              <a:buFontTx/>
              <a:buNone/>
            </a:pPr>
            <a:endParaRPr lang="en-US" altLang="x-none" sz="2000" dirty="0">
              <a:latin typeface="Consolas" charset="0"/>
            </a:endParaRPr>
          </a:p>
          <a:p>
            <a:pPr>
              <a:lnSpc>
                <a:spcPct val="80000"/>
              </a:lnSpc>
              <a:buFontTx/>
              <a:buNone/>
            </a:pPr>
            <a:r>
              <a:rPr lang="en-US" altLang="x-none" sz="2000" dirty="0">
                <a:solidFill>
                  <a:srgbClr val="00B050"/>
                </a:solidFill>
                <a:latin typeface="Consolas" charset="0"/>
              </a:rPr>
              <a:t>     // Add Daisy at the mouse location</a:t>
            </a:r>
          </a:p>
          <a:p>
            <a:pPr>
              <a:lnSpc>
                <a:spcPct val="80000"/>
              </a:lnSpc>
              <a:buFontTx/>
              <a:buNone/>
            </a:pPr>
            <a:r>
              <a:rPr lang="en-US" altLang="x-none" sz="2000" dirty="0">
                <a:latin typeface="Consolas" charset="0"/>
              </a:rPr>
              <a:t>     </a:t>
            </a:r>
            <a:r>
              <a:rPr lang="en-US" altLang="x-none" sz="2000" dirty="0" err="1">
                <a:latin typeface="Consolas" charset="0"/>
              </a:rPr>
              <a:t>GImage</a:t>
            </a:r>
            <a:r>
              <a:rPr lang="en-US" altLang="x-none" sz="2000" dirty="0">
                <a:latin typeface="Consolas" charset="0"/>
              </a:rPr>
              <a:t> daisy = </a:t>
            </a:r>
            <a:r>
              <a:rPr lang="en-US" altLang="x-none" sz="2000" b="1" dirty="0">
                <a:solidFill>
                  <a:srgbClr val="7030A0"/>
                </a:solidFill>
                <a:latin typeface="Consolas" charset="0"/>
              </a:rPr>
              <a:t>new</a:t>
            </a:r>
            <a:r>
              <a:rPr lang="en-US" altLang="x-none" sz="2000" dirty="0">
                <a:latin typeface="Consolas" charset="0"/>
              </a:rPr>
              <a:t> </a:t>
            </a:r>
            <a:r>
              <a:rPr lang="en-US" altLang="x-none" sz="2000" dirty="0" err="1">
                <a:latin typeface="Consolas" charset="0"/>
              </a:rPr>
              <a:t>GImage</a:t>
            </a:r>
            <a:r>
              <a:rPr lang="en-US" altLang="x-none" sz="2000" dirty="0">
                <a:latin typeface="Consolas" charset="0"/>
              </a:rPr>
              <a:t>(</a:t>
            </a:r>
            <a:r>
              <a:rPr lang="en-US" altLang="x-none" sz="2000" dirty="0">
                <a:solidFill>
                  <a:srgbClr val="0070C0"/>
                </a:solidFill>
                <a:latin typeface="Consolas" charset="0"/>
              </a:rPr>
              <a:t>"res/</a:t>
            </a:r>
            <a:r>
              <a:rPr lang="en-US" altLang="x-none" sz="2000" dirty="0" err="1">
                <a:solidFill>
                  <a:srgbClr val="0070C0"/>
                </a:solidFill>
                <a:latin typeface="Consolas" charset="0"/>
              </a:rPr>
              <a:t>daisy.png</a:t>
            </a:r>
            <a:r>
              <a:rPr lang="en-US" altLang="x-none" sz="2000" dirty="0">
                <a:solidFill>
                  <a:srgbClr val="0070C0"/>
                </a:solidFill>
                <a:latin typeface="Consolas" charset="0"/>
              </a:rPr>
              <a:t>"</a:t>
            </a:r>
            <a:r>
              <a:rPr lang="en-US" altLang="x-none" sz="2000" dirty="0">
                <a:latin typeface="Consolas" charset="0"/>
              </a:rPr>
              <a:t>, </a:t>
            </a:r>
            <a:r>
              <a:rPr lang="en-US" altLang="x-none" sz="2000" dirty="0" err="1">
                <a:latin typeface="Consolas" charset="0"/>
              </a:rPr>
              <a:t>mouseX</a:t>
            </a:r>
            <a:r>
              <a:rPr lang="en-US" altLang="x-none" sz="2000" dirty="0">
                <a:latin typeface="Consolas" charset="0"/>
              </a:rPr>
              <a:t>, </a:t>
            </a:r>
            <a:r>
              <a:rPr lang="en-US" altLang="x-none" sz="2000" dirty="0" err="1">
                <a:latin typeface="Consolas" charset="0"/>
              </a:rPr>
              <a:t>mouseY</a:t>
            </a:r>
            <a:r>
              <a:rPr lang="en-US" altLang="x-none" sz="2000" dirty="0">
                <a:latin typeface="Consolas" charset="0"/>
              </a:rPr>
              <a:t>);</a:t>
            </a:r>
          </a:p>
          <a:p>
            <a:pPr>
              <a:lnSpc>
                <a:spcPct val="80000"/>
              </a:lnSpc>
              <a:buFontTx/>
              <a:buNone/>
            </a:pPr>
            <a:r>
              <a:rPr lang="en-US" altLang="x-none" sz="2000" dirty="0">
                <a:solidFill>
                  <a:srgbClr val="00B050"/>
                </a:solidFill>
                <a:latin typeface="Consolas" charset="0"/>
              </a:rPr>
              <a:t>     </a:t>
            </a:r>
            <a:r>
              <a:rPr lang="en-US" altLang="x-none" sz="2000" dirty="0">
                <a:latin typeface="Consolas" charset="0"/>
              </a:rPr>
              <a:t>add(daisy);</a:t>
            </a:r>
          </a:p>
          <a:p>
            <a:pPr>
              <a:lnSpc>
                <a:spcPct val="80000"/>
              </a:lnSpc>
              <a:buFontTx/>
              <a:buNone/>
            </a:pPr>
            <a:r>
              <a:rPr lang="en-US" altLang="x-none" sz="2000" dirty="0">
                <a:latin typeface="Consolas" charset="0"/>
              </a:rPr>
              <a:t>   }</a:t>
            </a:r>
          </a:p>
          <a:p>
            <a:pPr>
              <a:lnSpc>
                <a:spcPct val="80000"/>
              </a:lnSpc>
              <a:buFontTx/>
              <a:buNone/>
            </a:pPr>
            <a:r>
              <a:rPr lang="en-US" altLang="x-none" sz="2000" dirty="0">
                <a:latin typeface="Consolas" charset="0"/>
              </a:rPr>
              <a:t>}</a:t>
            </a:r>
          </a:p>
        </p:txBody>
      </p:sp>
    </p:spTree>
    <p:extLst>
      <p:ext uri="{BB962C8B-B14F-4D97-AF65-F5344CB8AC3E}">
        <p14:creationId xmlns:p14="http://schemas.microsoft.com/office/powerpoint/2010/main" val="211151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ClickForDaisies</a:t>
            </a:r>
            <a:endParaRPr lang="en-US" altLang="x-none" dirty="0"/>
          </a:p>
        </p:txBody>
      </p:sp>
      <p:sp>
        <p:nvSpPr>
          <p:cNvPr id="1209347" name="Rectangle 3"/>
          <p:cNvSpPr>
            <a:spLocks noGrp="1" noChangeArrowheads="1"/>
          </p:cNvSpPr>
          <p:nvPr>
            <p:ph type="body" idx="1"/>
          </p:nvPr>
        </p:nvSpPr>
        <p:spPr>
          <a:xfrm>
            <a:off x="0" y="1295400"/>
            <a:ext cx="9144000" cy="5181600"/>
          </a:xfrm>
        </p:spPr>
        <p:txBody>
          <a:bodyPr/>
          <a:lstStyle/>
          <a:p>
            <a:pPr>
              <a:lnSpc>
                <a:spcPct val="80000"/>
              </a:lnSpc>
              <a:buFontTx/>
              <a:buNone/>
            </a:pPr>
            <a:r>
              <a:rPr lang="en-US" altLang="x-none" sz="2000" b="1" dirty="0">
                <a:solidFill>
                  <a:schemeClr val="bg1">
                    <a:lumMod val="75000"/>
                  </a:schemeClr>
                </a:solidFill>
                <a:latin typeface="Consolas" charset="0"/>
              </a:rPr>
              <a:t>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class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ClickForDaisies</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extends</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GraphicsProgram</a:t>
            </a: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    </a:t>
            </a:r>
            <a:br>
              <a:rPr lang="en-US" altLang="x-none" sz="2000" dirty="0">
                <a:solidFill>
                  <a:schemeClr val="bg1">
                    <a:lumMod val="75000"/>
                  </a:schemeClr>
                </a:solidFill>
                <a:latin typeface="Consolas" charset="0"/>
              </a:rPr>
            </a:br>
            <a:r>
              <a:rPr lang="en-US" altLang="x-none" sz="2000" dirty="0">
                <a:solidFill>
                  <a:schemeClr val="bg1">
                    <a:lumMod val="75000"/>
                  </a:schemeClr>
                </a:solidFill>
                <a:latin typeface="Consolas" charset="0"/>
              </a:rPr>
              <a:t> // Add a Daisy image where the user clicks</a:t>
            </a:r>
          </a:p>
          <a:p>
            <a:pPr>
              <a:lnSpc>
                <a:spcPct val="80000"/>
              </a:lnSpc>
              <a:buFontTx/>
              <a:buNone/>
            </a:pPr>
            <a:r>
              <a:rPr lang="en-US" altLang="x-none" sz="2000" b="1" dirty="0">
                <a:solidFill>
                  <a:schemeClr val="bg1">
                    <a:lumMod val="75000"/>
                  </a:schemeClr>
                </a:solidFill>
                <a:latin typeface="Consolas" charset="0"/>
              </a:rPr>
              <a:t>   public</a:t>
            </a:r>
            <a:r>
              <a:rPr lang="en-US" altLang="x-none" sz="2000" dirty="0">
                <a:solidFill>
                  <a:schemeClr val="bg1">
                    <a:lumMod val="75000"/>
                  </a:schemeClr>
                </a:solidFill>
                <a:latin typeface="Consolas" charset="0"/>
              </a:rPr>
              <a:t> </a:t>
            </a:r>
            <a:r>
              <a:rPr lang="en-US" altLang="x-none" sz="2000" b="1" dirty="0">
                <a:solidFill>
                  <a:schemeClr val="bg1">
                    <a:lumMod val="75000"/>
                  </a:schemeClr>
                </a:solidFill>
                <a:latin typeface="Consolas" charset="0"/>
              </a:rPr>
              <a:t>void</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mouseClicked</a:t>
            </a:r>
            <a:r>
              <a:rPr lang="en-US" altLang="x-none" sz="2000" dirty="0">
                <a:solidFill>
                  <a:schemeClr val="bg1">
                    <a:lumMod val="75000"/>
                  </a:schemeClr>
                </a:solidFill>
                <a:latin typeface="Consolas" charset="0"/>
              </a:rPr>
              <a:t>(</a:t>
            </a:r>
            <a:r>
              <a:rPr lang="en-US" altLang="x-none" sz="2000" dirty="0" err="1">
                <a:solidFill>
                  <a:schemeClr val="bg1">
                    <a:lumMod val="75000"/>
                  </a:schemeClr>
                </a:solidFill>
                <a:latin typeface="Consolas" charset="0"/>
              </a:rPr>
              <a:t>MouseEvent</a:t>
            </a:r>
            <a:r>
              <a:rPr lang="en-US" altLang="x-none" sz="2000" dirty="0">
                <a:solidFill>
                  <a:schemeClr val="bg1">
                    <a:lumMod val="75000"/>
                  </a:schemeClr>
                </a:solidFill>
                <a:latin typeface="Consolas" charset="0"/>
              </a:rPr>
              <a:t> event) {</a:t>
            </a:r>
          </a:p>
          <a:p>
            <a:pPr>
              <a:lnSpc>
                <a:spcPct val="80000"/>
              </a:lnSpc>
              <a:buFontTx/>
              <a:buNone/>
            </a:pPr>
            <a:r>
              <a:rPr lang="en-US" altLang="x-none" sz="2000" dirty="0">
                <a:solidFill>
                  <a:schemeClr val="bg1">
                    <a:lumMod val="75000"/>
                  </a:schemeClr>
                </a:solidFill>
                <a:latin typeface="Consolas" charset="0"/>
              </a:rPr>
              <a:t>     // Get information about the event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mouseX</a:t>
            </a:r>
            <a:r>
              <a:rPr lang="en-US" altLang="x-none" sz="2000" dirty="0">
                <a:solidFill>
                  <a:srgbClr val="FF0000"/>
                </a:solidFill>
                <a:latin typeface="Consolas" charset="0"/>
              </a:rPr>
              <a:t> = </a:t>
            </a:r>
            <a:r>
              <a:rPr lang="en-US" altLang="x-none" sz="2000" dirty="0" err="1">
                <a:solidFill>
                  <a:srgbClr val="FF0000"/>
                </a:solidFill>
                <a:latin typeface="Consolas" charset="0"/>
              </a:rPr>
              <a:t>event.getX</a:t>
            </a:r>
            <a:r>
              <a:rPr lang="en-US" altLang="x-none" sz="2000" dirty="0">
                <a:solidFill>
                  <a:srgbClr val="FF0000"/>
                </a:solidFill>
                <a:latin typeface="Consolas" charset="0"/>
              </a:rPr>
              <a:t>();</a:t>
            </a:r>
          </a:p>
          <a:p>
            <a:pPr>
              <a:lnSpc>
                <a:spcPct val="80000"/>
              </a:lnSpc>
              <a:buFontTx/>
              <a:buNone/>
            </a:pPr>
            <a:r>
              <a:rPr lang="en-US" altLang="x-none" sz="2000" dirty="0">
                <a:solidFill>
                  <a:srgbClr val="FF0000"/>
                </a:solidFill>
                <a:latin typeface="Consolas" charset="0"/>
              </a:rPr>
              <a:t>     double </a:t>
            </a:r>
            <a:r>
              <a:rPr lang="en-US" altLang="x-none" sz="2000" dirty="0" err="1">
                <a:solidFill>
                  <a:srgbClr val="FF0000"/>
                </a:solidFill>
                <a:latin typeface="Consolas" charset="0"/>
              </a:rPr>
              <a:t>mouseY</a:t>
            </a:r>
            <a:r>
              <a:rPr lang="en-US" altLang="x-none" sz="2000" dirty="0">
                <a:solidFill>
                  <a:srgbClr val="FF0000"/>
                </a:solidFill>
                <a:latin typeface="Consolas" charset="0"/>
              </a:rPr>
              <a:t> = </a:t>
            </a:r>
            <a:r>
              <a:rPr lang="en-US" altLang="x-none" sz="2000" dirty="0" err="1">
                <a:solidFill>
                  <a:srgbClr val="FF0000"/>
                </a:solidFill>
                <a:latin typeface="Consolas" charset="0"/>
              </a:rPr>
              <a:t>event.getY</a:t>
            </a:r>
            <a:r>
              <a:rPr lang="en-US" altLang="x-none" sz="2000" dirty="0">
                <a:solidFill>
                  <a:srgbClr val="FF0000"/>
                </a:solidFill>
                <a:latin typeface="Consolas" charset="0"/>
              </a:rPr>
              <a:t>();</a:t>
            </a:r>
          </a:p>
          <a:p>
            <a:pPr>
              <a:lnSpc>
                <a:spcPct val="80000"/>
              </a:lnSpc>
              <a:buFontTx/>
              <a:buNone/>
            </a:pPr>
            <a:endParaRPr lang="en-US" altLang="x-none" sz="2000" dirty="0">
              <a:solidFill>
                <a:schemeClr val="bg1">
                  <a:lumMod val="75000"/>
                </a:schemeClr>
              </a:solidFill>
              <a:latin typeface="Consolas" charset="0"/>
            </a:endParaRPr>
          </a:p>
          <a:p>
            <a:pPr>
              <a:lnSpc>
                <a:spcPct val="80000"/>
              </a:lnSpc>
              <a:buFontTx/>
              <a:buNone/>
            </a:pPr>
            <a:r>
              <a:rPr lang="en-US" altLang="x-none" sz="2000" dirty="0">
                <a:solidFill>
                  <a:schemeClr val="bg1">
                    <a:lumMod val="75000"/>
                  </a:schemeClr>
                </a:solidFill>
                <a:latin typeface="Consolas" charset="0"/>
              </a:rPr>
              <a:t>     // Add Daisy at the mouse location</a:t>
            </a:r>
          </a:p>
          <a:p>
            <a:pPr>
              <a:lnSpc>
                <a:spcPct val="80000"/>
              </a:lnSpc>
              <a:buFontTx/>
              <a:buNone/>
            </a:pP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 daisy = </a:t>
            </a:r>
            <a:r>
              <a:rPr lang="en-US" altLang="x-none" sz="2000" b="1" dirty="0">
                <a:solidFill>
                  <a:schemeClr val="bg1">
                    <a:lumMod val="75000"/>
                  </a:schemeClr>
                </a:solidFill>
                <a:latin typeface="Consolas" charset="0"/>
              </a:rPr>
              <a:t>new</a:t>
            </a:r>
            <a:r>
              <a:rPr lang="en-US" altLang="x-none" sz="2000" dirty="0">
                <a:solidFill>
                  <a:schemeClr val="bg1">
                    <a:lumMod val="75000"/>
                  </a:schemeClr>
                </a:solidFill>
                <a:latin typeface="Consolas" charset="0"/>
              </a:rPr>
              <a:t> </a:t>
            </a:r>
            <a:r>
              <a:rPr lang="en-US" altLang="x-none" sz="2000" dirty="0" err="1">
                <a:solidFill>
                  <a:schemeClr val="bg1">
                    <a:lumMod val="75000"/>
                  </a:schemeClr>
                </a:solidFill>
                <a:latin typeface="Consolas" charset="0"/>
              </a:rPr>
              <a:t>GImage</a:t>
            </a:r>
            <a:r>
              <a:rPr lang="en-US" altLang="x-none" sz="2000" dirty="0">
                <a:solidFill>
                  <a:schemeClr val="bg1">
                    <a:lumMod val="75000"/>
                  </a:schemeClr>
                </a:solidFill>
                <a:latin typeface="Consolas" charset="0"/>
              </a:rPr>
              <a:t>("res/</a:t>
            </a:r>
            <a:r>
              <a:rPr lang="en-US" altLang="x-none" sz="2000" dirty="0" err="1">
                <a:solidFill>
                  <a:schemeClr val="bg1">
                    <a:lumMod val="75000"/>
                  </a:schemeClr>
                </a:solidFill>
                <a:latin typeface="Consolas" charset="0"/>
              </a:rPr>
              <a:t>daisy.png</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mouseX</a:t>
            </a:r>
            <a:r>
              <a:rPr lang="en-US" altLang="x-none" sz="2000" dirty="0">
                <a:solidFill>
                  <a:schemeClr val="bg1">
                    <a:lumMod val="75000"/>
                  </a:schemeClr>
                </a:solidFill>
                <a:latin typeface="Consolas" charset="0"/>
              </a:rPr>
              <a:t>, </a:t>
            </a:r>
            <a:r>
              <a:rPr lang="en-US" altLang="x-none" sz="2000" dirty="0" err="1">
                <a:solidFill>
                  <a:srgbClr val="FF0000"/>
                </a:solidFill>
                <a:latin typeface="Consolas" charset="0"/>
              </a:rPr>
              <a:t>mouseY</a:t>
            </a:r>
            <a:r>
              <a:rPr lang="en-US" altLang="x-none" sz="2000" dirty="0">
                <a:solidFill>
                  <a:schemeClr val="bg1">
                    <a:lumMod val="75000"/>
                  </a:schemeClr>
                </a:solidFill>
                <a:latin typeface="Consolas" charset="0"/>
              </a:rPr>
              <a:t>);</a:t>
            </a:r>
          </a:p>
          <a:p>
            <a:pPr>
              <a:lnSpc>
                <a:spcPct val="80000"/>
              </a:lnSpc>
              <a:buFontTx/>
              <a:buNone/>
            </a:pPr>
            <a:r>
              <a:rPr lang="en-US" altLang="x-none" sz="2000" dirty="0">
                <a:solidFill>
                  <a:schemeClr val="bg1">
                    <a:lumMod val="75000"/>
                  </a:schemeClr>
                </a:solidFill>
                <a:latin typeface="Consolas" charset="0"/>
              </a:rPr>
              <a:t>     add(daisy);</a:t>
            </a:r>
          </a:p>
          <a:p>
            <a:pPr>
              <a:lnSpc>
                <a:spcPct val="80000"/>
              </a:lnSpc>
              <a:buFontTx/>
              <a:buNone/>
            </a:pPr>
            <a:r>
              <a:rPr lang="en-US" altLang="x-none" sz="2000" dirty="0">
                <a:solidFill>
                  <a:schemeClr val="bg1">
                    <a:lumMod val="75000"/>
                  </a:schemeClr>
                </a:solidFill>
                <a:latin typeface="Consolas" charset="0"/>
              </a:rPr>
              <a:t>   }</a:t>
            </a:r>
          </a:p>
          <a:p>
            <a:pPr>
              <a:lnSpc>
                <a:spcPct val="80000"/>
              </a:lnSpc>
              <a:buFontTx/>
              <a:buNone/>
            </a:pPr>
            <a:r>
              <a:rPr lang="en-US" altLang="x-none" sz="2000" dirty="0">
                <a:solidFill>
                  <a:schemeClr val="bg1">
                    <a:lumMod val="75000"/>
                  </a:schemeClr>
                </a:solidFill>
                <a:latin typeface="Consolas" charset="0"/>
              </a:rPr>
              <a:t>}</a:t>
            </a:r>
          </a:p>
        </p:txBody>
      </p:sp>
    </p:spTree>
    <p:extLst>
      <p:ext uri="{BB962C8B-B14F-4D97-AF65-F5344CB8AC3E}">
        <p14:creationId xmlns:p14="http://schemas.microsoft.com/office/powerpoint/2010/main" val="185756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6" name="Rectangle 2"/>
          <p:cNvSpPr>
            <a:spLocks noGrp="1" noChangeArrowheads="1"/>
          </p:cNvSpPr>
          <p:nvPr>
            <p:ph type="title"/>
          </p:nvPr>
        </p:nvSpPr>
        <p:spPr/>
        <p:txBody>
          <a:bodyPr/>
          <a:lstStyle/>
          <a:p>
            <a:r>
              <a:rPr lang="en-US" altLang="x-none" dirty="0"/>
              <a:t>Types of Mouse Events</a:t>
            </a:r>
          </a:p>
        </p:txBody>
      </p:sp>
      <p:sp>
        <p:nvSpPr>
          <p:cNvPr id="1229827" name="Rectangle 3"/>
          <p:cNvSpPr>
            <a:spLocks noGrp="1" noChangeArrowheads="1"/>
          </p:cNvSpPr>
          <p:nvPr>
            <p:ph type="body" idx="1"/>
          </p:nvPr>
        </p:nvSpPr>
        <p:spPr/>
        <p:txBody>
          <a:bodyPr/>
          <a:lstStyle/>
          <a:p>
            <a:r>
              <a:rPr lang="en-US" altLang="x-none" dirty="0"/>
              <a:t>There are many different types of mouse events.</a:t>
            </a:r>
          </a:p>
          <a:p>
            <a:pPr lvl="1"/>
            <a:r>
              <a:rPr lang="en-US" altLang="x-none" dirty="0"/>
              <a:t>Each takes the form:</a:t>
            </a:r>
            <a:br>
              <a:rPr lang="en-US" altLang="x-none" dirty="0"/>
            </a:br>
            <a:r>
              <a:rPr lang="en-US" altLang="x-none" sz="2000" dirty="0">
                <a:latin typeface="Consolas" charset="0"/>
              </a:rPr>
              <a:t>public void </a:t>
            </a:r>
            <a:r>
              <a:rPr lang="en-US" altLang="x-none" sz="2000" b="1" i="1" dirty="0" err="1">
                <a:latin typeface="Consolas" charset="0"/>
              </a:rPr>
              <a:t>eventMethodName</a:t>
            </a:r>
            <a:r>
              <a:rPr lang="en-US" altLang="x-none" sz="2000" dirty="0">
                <a:latin typeface="Consolas" charset="0"/>
              </a:rPr>
              <a:t>(</a:t>
            </a:r>
            <a:r>
              <a:rPr lang="en-US" altLang="x-none" sz="2000" dirty="0" err="1">
                <a:latin typeface="Consolas" charset="0"/>
              </a:rPr>
              <a:t>MouseEvent</a:t>
            </a:r>
            <a:r>
              <a:rPr lang="en-US" altLang="x-none" sz="2000" dirty="0">
                <a:latin typeface="Consolas" charset="0"/>
              </a:rPr>
              <a:t> event) { ...</a:t>
            </a:r>
          </a:p>
        </p:txBody>
      </p:sp>
      <p:graphicFrame>
        <p:nvGraphicFramePr>
          <p:cNvPr id="1229861" name="Group 37"/>
          <p:cNvGraphicFramePr>
            <a:graphicFrameLocks noGrp="1"/>
          </p:cNvGraphicFramePr>
          <p:nvPr/>
        </p:nvGraphicFramePr>
        <p:xfrm>
          <a:off x="533400" y="2641600"/>
          <a:ext cx="8077200" cy="2926080"/>
        </p:xfrm>
        <a:graphic>
          <a:graphicData uri="http://schemas.openxmlformats.org/drawingml/2006/table">
            <a:tbl>
              <a:tblPr/>
              <a:tblGrid>
                <a:gridCol w="23622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217488">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Method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90000"/>
                        </a:lnSpc>
                        <a:spcBef>
                          <a:spcPct val="20000"/>
                        </a:spcBef>
                        <a:spcAft>
                          <a:spcPct val="0"/>
                        </a:spcAft>
                        <a:buClrTx/>
                        <a:buSzTx/>
                        <a:buFontTx/>
                        <a:buNone/>
                        <a:tabLst/>
                      </a:pPr>
                      <a:r>
                        <a:rPr kumimoji="0" lang="en-US" altLang="x-none" sz="2000" b="1" i="0" u="none" strike="noStrike" cap="none" normalizeH="0" baseline="0">
                          <a:ln>
                            <a:noFill/>
                          </a:ln>
                          <a:solidFill>
                            <a:schemeClr val="tx1"/>
                          </a:solidFill>
                          <a:effectLst/>
                          <a:latin typeface="Calibri" charset="0"/>
                        </a:rPr>
                        <a:t>Description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mouseMoved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mouseDragged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moves while button is held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mousePressed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down</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mouseReleased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lifted up</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mouseClicked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button is pressed and then released</a:t>
                      </a:r>
                      <a:endParaRPr kumimoji="0" lang="en-US" altLang="x-none" sz="2000" b="0" i="1" u="none" strike="noStrike" cap="none" normalizeH="0" baseline="0">
                        <a:ln>
                          <a:noFill/>
                        </a:ln>
                        <a:solidFill>
                          <a:schemeClr val="tx1"/>
                        </a:solidFill>
                        <a:effectLst/>
                        <a:latin typeface="Calibri"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7663">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mouseEntered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enters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4000">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onsolas" charset="0"/>
                        </a:rPr>
                        <a:t>mouseExited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fontAlgn="base">
                        <a:spcBef>
                          <a:spcPct val="20000"/>
                        </a:spcBef>
                        <a:spcAft>
                          <a:spcPct val="0"/>
                        </a:spcAft>
                        <a:defRPr sz="1600">
                          <a:solidFill>
                            <a:schemeClr val="tx1"/>
                          </a:solidFill>
                          <a:latin typeface="Calibri" charset="0"/>
                        </a:defRPr>
                      </a:lvl6pPr>
                      <a:lvl7pPr fontAlgn="base">
                        <a:spcBef>
                          <a:spcPct val="20000"/>
                        </a:spcBef>
                        <a:spcAft>
                          <a:spcPct val="0"/>
                        </a:spcAft>
                        <a:defRPr sz="1600">
                          <a:solidFill>
                            <a:schemeClr val="tx1"/>
                          </a:solidFill>
                          <a:latin typeface="Calibri" charset="0"/>
                        </a:defRPr>
                      </a:lvl7pPr>
                      <a:lvl8pPr fontAlgn="base">
                        <a:spcBef>
                          <a:spcPct val="20000"/>
                        </a:spcBef>
                        <a:spcAft>
                          <a:spcPct val="0"/>
                        </a:spcAft>
                        <a:defRPr sz="1600">
                          <a:solidFill>
                            <a:schemeClr val="tx1"/>
                          </a:solidFill>
                          <a:latin typeface="Calibri" charset="0"/>
                        </a:defRPr>
                      </a:lvl8pPr>
                      <a:lvl9pPr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90000"/>
                        </a:lnSpc>
                        <a:spcBef>
                          <a:spcPct val="20000"/>
                        </a:spcBef>
                        <a:spcAft>
                          <a:spcPct val="0"/>
                        </a:spcAft>
                        <a:buClrTx/>
                        <a:buSzTx/>
                        <a:buFontTx/>
                        <a:buNone/>
                        <a:tabLst/>
                      </a:pPr>
                      <a:r>
                        <a:rPr kumimoji="0" lang="en-US" altLang="x-none" sz="2000" b="0" i="0" u="none" strike="noStrike" cap="none" normalizeH="0" baseline="0">
                          <a:ln>
                            <a:noFill/>
                          </a:ln>
                          <a:solidFill>
                            <a:schemeClr val="tx1"/>
                          </a:solidFill>
                          <a:effectLst/>
                          <a:latin typeface="Calibri" charset="0"/>
                        </a:rPr>
                        <a:t>mouse cursor leaves your program's window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2653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Doodler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43973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4883458"/>
          </a:xfrm>
        </p:spPr>
        <p:txBody>
          <a:bodyPr/>
          <a:lstStyle/>
          <a:p>
            <a:pPr>
              <a:lnSpc>
                <a:spcPct val="80000"/>
              </a:lnSpc>
              <a:buFontTx/>
              <a:buNone/>
            </a:pPr>
            <a:r>
              <a:rPr lang="en-US" altLang="x-none" b="1" dirty="0">
                <a:solidFill>
                  <a:srgbClr val="7030A0"/>
                </a:solidFill>
                <a:latin typeface="Consolas" charset="0"/>
              </a:rPr>
              <a:t>private static final </a:t>
            </a:r>
            <a:r>
              <a:rPr lang="en-US" altLang="x-none" b="1" dirty="0" err="1">
                <a:solidFill>
                  <a:srgbClr val="7030A0"/>
                </a:solidFill>
                <a:latin typeface="Consolas" charset="0"/>
              </a:rPr>
              <a:t>int</a:t>
            </a:r>
            <a:r>
              <a:rPr lang="en-US" altLang="x-none" b="1" dirty="0">
                <a:solidFill>
                  <a:srgbClr val="7030A0"/>
                </a:solidFill>
                <a:latin typeface="Consolas" charset="0"/>
              </a:rPr>
              <a:t> </a:t>
            </a:r>
            <a:r>
              <a:rPr lang="en-US" altLang="x-none" dirty="0">
                <a:latin typeface="Consolas" charset="0"/>
              </a:rPr>
              <a:t>SIZE = 10;</a:t>
            </a:r>
          </a:p>
          <a:p>
            <a:pPr>
              <a:lnSpc>
                <a:spcPct val="80000"/>
              </a:lnSpc>
              <a:buFontTx/>
              <a:buNone/>
            </a:pPr>
            <a:r>
              <a:rPr lang="en-US" altLang="x-none" b="1" dirty="0">
                <a:latin typeface="Consolas" charset="0"/>
              </a:rPr>
              <a:t>...</a:t>
            </a:r>
          </a:p>
          <a:p>
            <a:pPr>
              <a:lnSpc>
                <a:spcPct val="80000"/>
              </a:lnSpc>
              <a:buFontTx/>
              <a:buNone/>
            </a:pPr>
            <a:endParaRPr lang="en-US" altLang="x-none" b="1" dirty="0">
              <a:solidFill>
                <a:srgbClr val="7030A0"/>
              </a:solidFill>
              <a:latin typeface="Consolas" charset="0"/>
            </a:endParaRPr>
          </a:p>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Tree>
    <p:extLst>
      <p:ext uri="{BB962C8B-B14F-4D97-AF65-F5344CB8AC3E}">
        <p14:creationId xmlns:p14="http://schemas.microsoft.com/office/powerpoint/2010/main" val="24924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FF0000"/>
                </a:solidFill>
                <a:latin typeface="Consolas" charset="0"/>
              </a:rPr>
              <a:t>public</a:t>
            </a:r>
            <a:r>
              <a:rPr lang="en-US" altLang="x-none" dirty="0">
                <a:solidFill>
                  <a:srgbClr val="FF0000"/>
                </a:solidFill>
                <a:latin typeface="Consolas" charset="0"/>
              </a:rPr>
              <a:t> </a:t>
            </a:r>
            <a:r>
              <a:rPr lang="en-US" altLang="x-none" b="1" dirty="0">
                <a:solidFill>
                  <a:srgbClr val="FF0000"/>
                </a:solidFill>
                <a:latin typeface="Consolas" charset="0"/>
              </a:rPr>
              <a:t>void</a:t>
            </a:r>
            <a:r>
              <a:rPr lang="en-US" altLang="x-none" dirty="0">
                <a:solidFill>
                  <a:srgbClr val="FF0000"/>
                </a:solidFill>
                <a:latin typeface="Consolas" charset="0"/>
              </a:rPr>
              <a:t> </a:t>
            </a:r>
            <a:r>
              <a:rPr lang="en-US" altLang="x-none" dirty="0" err="1">
                <a:solidFill>
                  <a:srgbClr val="FF0000"/>
                </a:solidFill>
                <a:latin typeface="Consolas" charset="0"/>
              </a:rPr>
              <a:t>mouseDragged</a:t>
            </a:r>
            <a:r>
              <a:rPr lang="en-US" altLang="x-none" dirty="0">
                <a:solidFill>
                  <a:srgbClr val="FF0000"/>
                </a:solidFill>
                <a:latin typeface="Consolas" charset="0"/>
              </a:rPr>
              <a:t>(</a:t>
            </a:r>
            <a:r>
              <a:rPr lang="en-US" altLang="x-none" dirty="0" err="1">
                <a:solidFill>
                  <a:srgbClr val="FF0000"/>
                </a:solidFill>
                <a:latin typeface="Consolas" charset="0"/>
              </a:rPr>
              <a:t>MouseEvent</a:t>
            </a:r>
            <a:r>
              <a:rPr lang="en-US" altLang="x-none" dirty="0">
                <a:solidFill>
                  <a:srgbClr val="FF0000"/>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a:t>
            </a:r>
          </a:p>
        </p:txBody>
      </p:sp>
    </p:spTree>
    <p:extLst>
      <p:ext uri="{BB962C8B-B14F-4D97-AF65-F5344CB8AC3E}">
        <p14:creationId xmlns:p14="http://schemas.microsoft.com/office/powerpoint/2010/main" val="28981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 </a:t>
            </a:r>
            <a:r>
              <a:rPr lang="en-US" altLang="x-none" dirty="0" err="1">
                <a:solidFill>
                  <a:srgbClr val="FF0000"/>
                </a:solidFill>
                <a:latin typeface="Consolas" charset="0"/>
              </a:rPr>
              <a:t>mouseX</a:t>
            </a:r>
            <a:r>
              <a:rPr lang="en-US" altLang="x-none" dirty="0">
                <a:solidFill>
                  <a:srgbClr val="FF0000"/>
                </a:solidFill>
                <a:latin typeface="Consolas" charset="0"/>
              </a:rPr>
              <a:t> = </a:t>
            </a:r>
            <a:r>
              <a:rPr lang="en-US" altLang="x-none" dirty="0" err="1">
                <a:solidFill>
                  <a:srgbClr val="FF0000"/>
                </a:solidFill>
                <a:latin typeface="Consolas" charset="0"/>
              </a:rPr>
              <a:t>event.getX</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mouseY</a:t>
            </a:r>
            <a:r>
              <a:rPr lang="en-US" altLang="x-none" dirty="0">
                <a:solidFill>
                  <a:srgbClr val="FF0000"/>
                </a:solidFill>
                <a:latin typeface="Consolas" charset="0"/>
              </a:rPr>
              <a:t> = </a:t>
            </a:r>
            <a:r>
              <a:rPr lang="en-US" altLang="x-none" dirty="0" err="1">
                <a:solidFill>
                  <a:srgbClr val="FF0000"/>
                </a:solidFill>
                <a:latin typeface="Consolas" charset="0"/>
              </a:rPr>
              <a:t>event.getY</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35425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rectX</a:t>
            </a:r>
            <a:r>
              <a:rPr lang="en-US" altLang="x-none" dirty="0">
                <a:solidFill>
                  <a:srgbClr val="FF0000"/>
                </a:solidFill>
                <a:latin typeface="Consolas" charset="0"/>
              </a:rPr>
              <a:t> = </a:t>
            </a:r>
            <a:r>
              <a:rPr lang="en-US" altLang="x-none" dirty="0" err="1">
                <a:solidFill>
                  <a:srgbClr val="FF0000"/>
                </a:solidFill>
                <a:latin typeface="Consolas" charset="0"/>
              </a:rPr>
              <a:t>mouseX</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b="1" dirty="0">
                <a:solidFill>
                  <a:srgbClr val="FF0000"/>
                </a:solidFill>
                <a:latin typeface="Consolas" charset="0"/>
              </a:rPr>
              <a:t>double</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 </a:t>
            </a:r>
            <a:r>
              <a:rPr lang="en-US" altLang="x-none" dirty="0" err="1">
                <a:solidFill>
                  <a:srgbClr val="FF0000"/>
                </a:solidFill>
                <a:latin typeface="Consolas" charset="0"/>
              </a:rPr>
              <a:t>mouseY</a:t>
            </a:r>
            <a:r>
              <a:rPr lang="en-US" altLang="x-none" dirty="0">
                <a:solidFill>
                  <a:srgbClr val="FF0000"/>
                </a:solidFill>
                <a:latin typeface="Consolas" charset="0"/>
              </a:rPr>
              <a:t> </a:t>
            </a:r>
            <a:r>
              <a:rPr lang="mr-IN" altLang="x-none" dirty="0">
                <a:solidFill>
                  <a:srgbClr val="FF0000"/>
                </a:solidFill>
                <a:latin typeface="Consolas" charset="0"/>
              </a:rPr>
              <a:t>–</a:t>
            </a:r>
            <a:r>
              <a:rPr lang="en-US" altLang="x-none" dirty="0">
                <a:solidFill>
                  <a:srgbClr val="FF0000"/>
                </a:solidFill>
                <a:latin typeface="Consolas" charset="0"/>
              </a:rPr>
              <a:t> </a:t>
            </a:r>
            <a:r>
              <a:rPr lang="en-US" altLang="x-none" i="1" dirty="0">
                <a:solidFill>
                  <a:srgbClr val="FF0000"/>
                </a:solidFill>
                <a:latin typeface="Consolas" charset="0"/>
              </a:rPr>
              <a:t>SIZE</a:t>
            </a:r>
            <a:r>
              <a:rPr lang="en-US" altLang="x-none" dirty="0">
                <a:solidFill>
                  <a:srgbClr val="FF0000"/>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 = </a:t>
            </a:r>
            <a:r>
              <a:rPr lang="en-US" altLang="x-none" b="1" dirty="0">
                <a:solidFill>
                  <a:schemeClr val="bg1">
                    <a:lumMod val="75000"/>
                  </a:schemeClr>
                </a:solidFill>
                <a:latin typeface="Consolas" charset="0"/>
              </a:rPr>
              <a:t>new</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GRect</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SIZE, SIZE);</a:t>
            </a:r>
          </a:p>
          <a:p>
            <a:pPr>
              <a:lnSpc>
                <a:spcPct val="80000"/>
              </a:lnSpc>
              <a:buFontTx/>
              <a:buNone/>
            </a:pP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rect.setFilled</a:t>
            </a:r>
            <a:r>
              <a:rPr lang="en-US" altLang="x-none" dirty="0">
                <a:solidFill>
                  <a:schemeClr val="bg1">
                    <a:lumMod val="75000"/>
                  </a:schemeClr>
                </a:solidFill>
                <a:latin typeface="Consolas" charset="0"/>
              </a:rPr>
              <a:t>(</a:t>
            </a:r>
            <a:r>
              <a:rPr lang="en-US" altLang="x-none" b="1" dirty="0">
                <a:solidFill>
                  <a:schemeClr val="bg1">
                    <a:lumMod val="75000"/>
                  </a:schemeClr>
                </a:solidFill>
                <a:latin typeface="Consolas" charset="0"/>
              </a:rPr>
              <a:t>true</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add(</a:t>
            </a:r>
            <a:r>
              <a:rPr lang="en-US" altLang="x-none" dirty="0" err="1">
                <a:solidFill>
                  <a:schemeClr val="bg1">
                    <a:lumMod val="75000"/>
                  </a:schemeClr>
                </a:solidFill>
                <a:latin typeface="Consolas" charset="0"/>
              </a:rPr>
              <a:t>rect</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47456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chemeClr val="bg1">
                    <a:lumMod val="75000"/>
                  </a:schemeClr>
                </a:solidFill>
                <a:latin typeface="Consolas" charset="0"/>
              </a:rPr>
              <a:t>public</a:t>
            </a: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void</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mouseDragged</a:t>
            </a:r>
            <a:r>
              <a:rPr lang="en-US" altLang="x-none" dirty="0">
                <a:solidFill>
                  <a:schemeClr val="bg1">
                    <a:lumMod val="75000"/>
                  </a:schemeClr>
                </a:solidFill>
                <a:latin typeface="Consolas" charset="0"/>
              </a:rPr>
              <a:t>(</a:t>
            </a:r>
            <a:r>
              <a:rPr lang="en-US" altLang="x-none" dirty="0" err="1">
                <a:solidFill>
                  <a:schemeClr val="bg1">
                    <a:lumMod val="75000"/>
                  </a:schemeClr>
                </a:solidFill>
                <a:latin typeface="Consolas" charset="0"/>
              </a:rPr>
              <a:t>MouseEvent</a:t>
            </a:r>
            <a:r>
              <a:rPr lang="en-US" altLang="x-none" dirty="0">
                <a:solidFill>
                  <a:schemeClr val="bg1">
                    <a:lumMod val="75000"/>
                  </a:schemeClr>
                </a:solidFill>
                <a:latin typeface="Consolas" charset="0"/>
              </a:rPr>
              <a:t> event) {</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event.getX</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event.getY</a:t>
            </a:r>
            <a:r>
              <a:rPr lang="en-US" altLang="x-none" dirty="0">
                <a:solidFill>
                  <a:schemeClr val="bg1">
                    <a:lumMod val="75000"/>
                  </a:schemeClr>
                </a:solidFill>
                <a:latin typeface="Consolas" charset="0"/>
              </a:rPr>
              <a:t>();</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rectX</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mouseX</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chemeClr val="bg1">
                    <a:lumMod val="75000"/>
                  </a:schemeClr>
                </a:solidFill>
                <a:latin typeface="Consolas" charset="0"/>
              </a:rPr>
              <a:t>    </a:t>
            </a:r>
            <a:r>
              <a:rPr lang="en-US" altLang="x-none" b="1" dirty="0">
                <a:solidFill>
                  <a:schemeClr val="bg1">
                    <a:lumMod val="75000"/>
                  </a:schemeClr>
                </a:solidFill>
                <a:latin typeface="Consolas" charset="0"/>
              </a:rPr>
              <a:t>double</a:t>
            </a:r>
            <a:r>
              <a:rPr lang="en-US" altLang="x-none" dirty="0">
                <a:solidFill>
                  <a:schemeClr val="bg1">
                    <a:lumMod val="75000"/>
                  </a:schemeClr>
                </a:solidFill>
                <a:latin typeface="Consolas" charset="0"/>
              </a:rPr>
              <a:t> </a:t>
            </a:r>
            <a:r>
              <a:rPr lang="en-US" altLang="x-none" dirty="0" err="1">
                <a:solidFill>
                  <a:schemeClr val="bg1">
                    <a:lumMod val="75000"/>
                  </a:schemeClr>
                </a:solidFill>
                <a:latin typeface="Consolas" charset="0"/>
              </a:rPr>
              <a:t>rectY</a:t>
            </a:r>
            <a:r>
              <a:rPr lang="en-US" altLang="x-none" dirty="0">
                <a:solidFill>
                  <a:schemeClr val="bg1">
                    <a:lumMod val="75000"/>
                  </a:schemeClr>
                </a:solidFill>
                <a:latin typeface="Consolas" charset="0"/>
              </a:rPr>
              <a:t> = </a:t>
            </a:r>
            <a:r>
              <a:rPr lang="en-US" altLang="x-none" dirty="0" err="1">
                <a:solidFill>
                  <a:schemeClr val="bg1">
                    <a:lumMod val="75000"/>
                  </a:schemeClr>
                </a:solidFill>
                <a:latin typeface="Consolas" charset="0"/>
              </a:rPr>
              <a:t>mouseY</a:t>
            </a:r>
            <a:r>
              <a:rPr lang="en-US" altLang="x-none" dirty="0">
                <a:solidFill>
                  <a:schemeClr val="bg1">
                    <a:lumMod val="75000"/>
                  </a:schemeClr>
                </a:solidFill>
                <a:latin typeface="Consolas" charset="0"/>
              </a:rPr>
              <a:t> </a:t>
            </a:r>
            <a:r>
              <a:rPr lang="mr-IN" altLang="x-none" dirty="0">
                <a:solidFill>
                  <a:schemeClr val="bg1">
                    <a:lumMod val="75000"/>
                  </a:schemeClr>
                </a:solidFill>
                <a:latin typeface="Consolas" charset="0"/>
              </a:rPr>
              <a:t>–</a:t>
            </a:r>
            <a:r>
              <a:rPr lang="en-US" altLang="x-none" dirty="0">
                <a:solidFill>
                  <a:schemeClr val="bg1">
                    <a:lumMod val="75000"/>
                  </a:schemeClr>
                </a:solidFill>
                <a:latin typeface="Consolas" charset="0"/>
              </a:rPr>
              <a:t> </a:t>
            </a:r>
            <a:r>
              <a:rPr lang="en-US" altLang="x-none" i="1" dirty="0">
                <a:solidFill>
                  <a:schemeClr val="bg1">
                    <a:lumMod val="75000"/>
                  </a:schemeClr>
                </a:solidFill>
                <a:latin typeface="Consolas" charset="0"/>
              </a:rPr>
              <a:t>SIZE</a:t>
            </a:r>
            <a:r>
              <a:rPr lang="en-US" altLang="x-none" dirty="0">
                <a:solidFill>
                  <a:schemeClr val="bg1">
                    <a:lumMod val="75000"/>
                  </a:schemeClr>
                </a:solidFill>
                <a:latin typeface="Consolas" charset="0"/>
              </a:rPr>
              <a:t> / 2.0;</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 </a:t>
            </a:r>
            <a:r>
              <a:rPr lang="en-US" altLang="x-none" dirty="0" err="1">
                <a:solidFill>
                  <a:srgbClr val="FF0000"/>
                </a:solidFill>
                <a:latin typeface="Consolas" charset="0"/>
              </a:rPr>
              <a:t>rect</a:t>
            </a:r>
            <a:r>
              <a:rPr lang="en-US" altLang="x-none" dirty="0">
                <a:solidFill>
                  <a:srgbClr val="FF0000"/>
                </a:solidFill>
                <a:latin typeface="Consolas" charset="0"/>
              </a:rPr>
              <a:t> = </a:t>
            </a:r>
            <a:r>
              <a:rPr lang="en-US" altLang="x-none" b="1" dirty="0">
                <a:solidFill>
                  <a:srgbClr val="FF0000"/>
                </a:solidFill>
                <a:latin typeface="Consolas" charset="0"/>
              </a:rPr>
              <a:t>new</a:t>
            </a:r>
            <a:r>
              <a:rPr lang="en-US" altLang="x-none" dirty="0">
                <a:solidFill>
                  <a:srgbClr val="FF0000"/>
                </a:solidFill>
                <a:latin typeface="Consolas" charset="0"/>
              </a:rPr>
              <a:t> </a:t>
            </a:r>
            <a:r>
              <a:rPr lang="en-US" altLang="x-none" dirty="0" err="1">
                <a:solidFill>
                  <a:srgbClr val="FF0000"/>
                </a:solidFill>
                <a:latin typeface="Consolas" charset="0"/>
              </a:rPr>
              <a:t>GRect</a:t>
            </a:r>
            <a:r>
              <a:rPr lang="en-US" altLang="x-none" dirty="0">
                <a:solidFill>
                  <a:srgbClr val="FF0000"/>
                </a:solidFill>
                <a:latin typeface="Consolas" charset="0"/>
              </a:rPr>
              <a:t>(</a:t>
            </a:r>
            <a:r>
              <a:rPr lang="en-US" altLang="x-none" dirty="0" err="1">
                <a:solidFill>
                  <a:srgbClr val="FF0000"/>
                </a:solidFill>
                <a:latin typeface="Consolas" charset="0"/>
              </a:rPr>
              <a:t>rectX</a:t>
            </a:r>
            <a:r>
              <a:rPr lang="en-US" altLang="x-none" dirty="0">
                <a:solidFill>
                  <a:srgbClr val="FF0000"/>
                </a:solidFill>
                <a:latin typeface="Consolas" charset="0"/>
              </a:rPr>
              <a:t>, </a:t>
            </a:r>
            <a:r>
              <a:rPr lang="en-US" altLang="x-none" dirty="0" err="1">
                <a:solidFill>
                  <a:srgbClr val="FF0000"/>
                </a:solidFill>
                <a:latin typeface="Consolas" charset="0"/>
              </a:rPr>
              <a:t>rectY</a:t>
            </a:r>
            <a:r>
              <a:rPr lang="en-US" altLang="x-none" dirty="0">
                <a:solidFill>
                  <a:srgbClr val="FF0000"/>
                </a:solidFill>
                <a:latin typeface="Consolas" charset="0"/>
              </a:rPr>
              <a:t>, SIZE, SIZE);</a:t>
            </a:r>
          </a:p>
          <a:p>
            <a:pPr>
              <a:lnSpc>
                <a:spcPct val="80000"/>
              </a:lnSpc>
              <a:buFontTx/>
              <a:buNone/>
            </a:pPr>
            <a:r>
              <a:rPr lang="en-US" altLang="x-none" dirty="0">
                <a:solidFill>
                  <a:srgbClr val="FF0000"/>
                </a:solidFill>
                <a:latin typeface="Consolas" charset="0"/>
              </a:rPr>
              <a:t>    </a:t>
            </a:r>
            <a:r>
              <a:rPr lang="en-US" altLang="x-none" dirty="0" err="1">
                <a:solidFill>
                  <a:srgbClr val="FF0000"/>
                </a:solidFill>
                <a:latin typeface="Consolas" charset="0"/>
              </a:rPr>
              <a:t>rect.setFilled</a:t>
            </a:r>
            <a:r>
              <a:rPr lang="en-US" altLang="x-none" dirty="0">
                <a:solidFill>
                  <a:srgbClr val="FF0000"/>
                </a:solidFill>
                <a:latin typeface="Consolas" charset="0"/>
              </a:rPr>
              <a:t>(</a:t>
            </a:r>
            <a:r>
              <a:rPr lang="en-US" altLang="x-none" b="1" dirty="0">
                <a:solidFill>
                  <a:srgbClr val="FF0000"/>
                </a:solidFill>
                <a:latin typeface="Consolas" charset="0"/>
              </a:rPr>
              <a:t>true</a:t>
            </a:r>
            <a:r>
              <a:rPr lang="en-US" altLang="x-none" dirty="0">
                <a:solidFill>
                  <a:srgbClr val="FF0000"/>
                </a:solidFill>
                <a:latin typeface="Consolas" charset="0"/>
              </a:rPr>
              <a:t>);</a:t>
            </a:r>
          </a:p>
          <a:p>
            <a:pPr>
              <a:lnSpc>
                <a:spcPct val="80000"/>
              </a:lnSpc>
              <a:buFontTx/>
              <a:buNone/>
            </a:pPr>
            <a:r>
              <a:rPr lang="en-US" altLang="x-none" dirty="0">
                <a:solidFill>
                  <a:srgbClr val="FF0000"/>
                </a:solidFill>
                <a:latin typeface="Consolas" charset="0"/>
              </a:rPr>
              <a:t>    add(</a:t>
            </a:r>
            <a:r>
              <a:rPr lang="en-US" altLang="x-none" dirty="0" err="1">
                <a:solidFill>
                  <a:srgbClr val="FF0000"/>
                </a:solidFill>
                <a:latin typeface="Consolas" charset="0"/>
              </a:rPr>
              <a:t>rect</a:t>
            </a:r>
            <a:r>
              <a:rPr lang="en-US" altLang="x-none" dirty="0">
                <a:solidFill>
                  <a:srgbClr val="FF0000"/>
                </a:solidFill>
                <a:latin typeface="Consolas" charset="0"/>
              </a:rPr>
              <a:t>);</a:t>
            </a:r>
          </a:p>
          <a:p>
            <a:pPr>
              <a:lnSpc>
                <a:spcPct val="80000"/>
              </a:lnSpc>
              <a:buFontTx/>
              <a:buNone/>
            </a:pPr>
            <a:r>
              <a:rPr lang="en-US" altLang="x-none" dirty="0">
                <a:solidFill>
                  <a:schemeClr val="bg1">
                    <a:lumMod val="75000"/>
                  </a:schemeClr>
                </a:solidFill>
                <a:latin typeface="Consolas" charset="0"/>
              </a:rPr>
              <a:t>}</a:t>
            </a:r>
          </a:p>
        </p:txBody>
      </p:sp>
    </p:spTree>
    <p:extLst>
      <p:ext uri="{BB962C8B-B14F-4D97-AF65-F5344CB8AC3E}">
        <p14:creationId xmlns:p14="http://schemas.microsoft.com/office/powerpoint/2010/main" val="197081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en-US" altLang="x-none" dirty="0"/>
              <a:t>Review: animation and null: Events</a:t>
            </a:r>
          </a:p>
        </p:txBody>
      </p:sp>
      <p:sp>
        <p:nvSpPr>
          <p:cNvPr id="1226755" name="Rectangle 3"/>
          <p:cNvSpPr>
            <a:spLocks noGrp="1" noChangeArrowheads="1"/>
          </p:cNvSpPr>
          <p:nvPr>
            <p:ph type="body" idx="1"/>
          </p:nvPr>
        </p:nvSpPr>
        <p:spPr/>
        <p:txBody>
          <a:bodyPr/>
          <a:lstStyle/>
          <a:p>
            <a:pPr>
              <a:buFontTx/>
              <a:buNone/>
            </a:pPr>
            <a:r>
              <a:rPr lang="en-US" altLang="x-none"/>
              <a:t>1) User performs some action, like moving / clicking the mouse.</a:t>
            </a:r>
          </a:p>
          <a:p>
            <a:pPr>
              <a:buFontTx/>
              <a:buNone/>
            </a:pPr>
            <a:r>
              <a:rPr lang="en-US" altLang="x-none"/>
              <a:t>2) This causes an event to occur.</a:t>
            </a:r>
          </a:p>
          <a:p>
            <a:pPr>
              <a:buFontTx/>
              <a:buNone/>
            </a:pPr>
            <a:r>
              <a:rPr lang="en-US" altLang="x-none"/>
              <a:t>3) Java executes a particular method to handle that event.</a:t>
            </a:r>
          </a:p>
          <a:p>
            <a:pPr>
              <a:buFontTx/>
              <a:buNone/>
            </a:pPr>
            <a:r>
              <a:rPr lang="en-US" altLang="x-none"/>
              <a:t>4) The method's code updates the screen appearance in some way.</a:t>
            </a:r>
          </a:p>
        </p:txBody>
      </p:sp>
      <p:pic>
        <p:nvPicPr>
          <p:cNvPr id="1226756" name="Picture 4" descr="event-diagram"/>
          <p:cNvPicPr>
            <a:picLocks noChangeAspect="1" noChangeArrowheads="1"/>
          </p:cNvPicPr>
          <p:nvPr/>
        </p:nvPicPr>
        <p:blipFill>
          <a:blip r:embed="rId3">
            <a:extLst>
              <a:ext uri="{28A0092B-C50C-407E-A947-70E740481C1C}">
                <a14:useLocalDpi xmlns:a14="http://schemas.microsoft.com/office/drawing/2010/main" val="0"/>
              </a:ext>
            </a:extLst>
          </a:blip>
          <a:srcRect r="6631"/>
          <a:stretch>
            <a:fillRect/>
          </a:stretch>
        </p:blipFill>
        <p:spPr bwMode="auto">
          <a:xfrm>
            <a:off x="1295400" y="3124200"/>
            <a:ext cx="6553200" cy="346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89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Announcements</a:t>
            </a:r>
          </a:p>
          <a:p>
            <a:r>
              <a:rPr lang="en-US" sz="3600" dirty="0"/>
              <a:t>Review: animation and null</a:t>
            </a:r>
          </a:p>
          <a:p>
            <a:r>
              <a:rPr lang="en-US" sz="3600" dirty="0"/>
              <a:t>Event-driven programming</a:t>
            </a:r>
          </a:p>
          <a:p>
            <a:r>
              <a:rPr lang="en-US" sz="3600" dirty="0"/>
              <a:t>Instance variables</a:t>
            </a:r>
          </a:p>
          <a:p>
            <a:r>
              <a:rPr lang="en-US" sz="3600" dirty="0"/>
              <a:t>Whack-A-Mole</a:t>
            </a:r>
          </a:p>
          <a:p>
            <a:r>
              <a:rPr lang="en-US" sz="3600" dirty="0"/>
              <a:t>Extra: Googly Eyes</a:t>
            </a:r>
          </a:p>
        </p:txBody>
      </p:sp>
    </p:spTree>
    <p:extLst>
      <p:ext uri="{BB962C8B-B14F-4D97-AF65-F5344CB8AC3E}">
        <p14:creationId xmlns:p14="http://schemas.microsoft.com/office/powerpoint/2010/main" val="1966412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Revisiting Doodler</a:t>
            </a:r>
          </a:p>
        </p:txBody>
      </p:sp>
      <p:sp>
        <p:nvSpPr>
          <p:cNvPr id="1209347" name="Rectangle 3"/>
          <p:cNvSpPr>
            <a:spLocks noGrp="1" noChangeArrowheads="1"/>
          </p:cNvSpPr>
          <p:nvPr>
            <p:ph type="body" idx="1"/>
          </p:nvPr>
        </p:nvSpPr>
        <p:spPr>
          <a:xfrm>
            <a:off x="0" y="1295400"/>
            <a:ext cx="9144000" cy="3753678"/>
          </a:xfrm>
        </p:spPr>
        <p:txBody>
          <a:bodyPr/>
          <a:lstStyle/>
          <a:p>
            <a:pPr>
              <a:lnSpc>
                <a:spcPct val="80000"/>
              </a:lnSpc>
              <a:buFontTx/>
              <a:buNone/>
            </a:pPr>
            <a:r>
              <a:rPr lang="en-US" altLang="x-none" b="1" dirty="0">
                <a:solidFill>
                  <a:srgbClr val="7030A0"/>
                </a:solidFill>
                <a:latin typeface="Consolas" charset="0"/>
              </a:rPr>
              <a:t>public</a:t>
            </a:r>
            <a:r>
              <a:rPr lang="en-US" altLang="x-none" dirty="0">
                <a:latin typeface="Consolas" charset="0"/>
              </a:rPr>
              <a:t> </a:t>
            </a:r>
            <a:r>
              <a:rPr lang="en-US" altLang="x-none" b="1" dirty="0">
                <a:solidFill>
                  <a:srgbClr val="7030A0"/>
                </a:solidFill>
                <a:latin typeface="Consolas" charset="0"/>
              </a:rPr>
              <a:t>void</a:t>
            </a:r>
            <a:r>
              <a:rPr lang="en-US" altLang="x-none" dirty="0">
                <a:latin typeface="Consolas" charset="0"/>
              </a:rPr>
              <a:t> </a:t>
            </a:r>
            <a:r>
              <a:rPr lang="en-US" altLang="x-none" dirty="0" err="1">
                <a:latin typeface="Consolas" charset="0"/>
              </a:rPr>
              <a:t>mouseDragged</a:t>
            </a:r>
            <a:r>
              <a:rPr lang="en-US" altLang="x-none" dirty="0">
                <a:latin typeface="Consolas" charset="0"/>
              </a:rPr>
              <a:t>(</a:t>
            </a:r>
            <a:r>
              <a:rPr lang="en-US" altLang="x-none" dirty="0" err="1">
                <a:latin typeface="Consolas" charset="0"/>
              </a:rPr>
              <a:t>MouseEvent</a:t>
            </a:r>
            <a:r>
              <a:rPr lang="en-US" altLang="x-none" dirty="0">
                <a:latin typeface="Consolas" charset="0"/>
              </a:rPr>
              <a:t> event) {</a:t>
            </a:r>
          </a:p>
          <a:p>
            <a:pPr>
              <a:lnSpc>
                <a:spcPct val="80000"/>
              </a:lnSpc>
              <a:buFontTx/>
              <a:buNone/>
            </a:pPr>
            <a:r>
              <a:rPr lang="en-US" altLang="x-none" dirty="0">
                <a:solidFill>
                  <a:srgbClr val="00B050"/>
                </a:solidFill>
                <a:latin typeface="Consolas" charset="0"/>
              </a:rPr>
              <a:t>    </a:t>
            </a:r>
            <a:r>
              <a:rPr lang="en-US" altLang="x-none" b="1" dirty="0">
                <a:solidFill>
                  <a:srgbClr val="7030A0"/>
                </a:solidFill>
                <a:latin typeface="Consolas" charset="0"/>
              </a:rPr>
              <a:t>double </a:t>
            </a:r>
            <a:r>
              <a:rPr lang="en-US" altLang="x-none" dirty="0" err="1">
                <a:latin typeface="Consolas" charset="0"/>
              </a:rPr>
              <a:t>mouseX</a:t>
            </a:r>
            <a:r>
              <a:rPr lang="en-US" altLang="x-none" dirty="0">
                <a:latin typeface="Consolas" charset="0"/>
              </a:rPr>
              <a:t> = </a:t>
            </a:r>
            <a:r>
              <a:rPr lang="en-US" altLang="x-none" dirty="0" err="1">
                <a:latin typeface="Consolas" charset="0"/>
              </a:rPr>
              <a:t>event.getX</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mouseY</a:t>
            </a:r>
            <a:r>
              <a:rPr lang="en-US" altLang="x-none" dirty="0">
                <a:latin typeface="Consolas" charset="0"/>
              </a:rPr>
              <a:t> = </a:t>
            </a:r>
            <a:r>
              <a:rPr lang="en-US" altLang="x-none" dirty="0" err="1">
                <a:latin typeface="Consolas" charset="0"/>
              </a:rPr>
              <a:t>event.getY</a:t>
            </a:r>
            <a:r>
              <a:rPr lang="en-US" altLang="x-none" dirty="0">
                <a:latin typeface="Consolas" charset="0"/>
              </a:rPr>
              <a:t>();</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rectX</a:t>
            </a:r>
            <a:r>
              <a:rPr lang="en-US" altLang="x-none" dirty="0">
                <a:latin typeface="Consolas" charset="0"/>
              </a:rPr>
              <a:t> = </a:t>
            </a:r>
            <a:r>
              <a:rPr lang="en-US" altLang="x-none" dirty="0" err="1">
                <a:latin typeface="Consolas" charset="0"/>
              </a:rPr>
              <a:t>mouseX</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b="1" dirty="0">
                <a:solidFill>
                  <a:srgbClr val="7030A0"/>
                </a:solidFill>
                <a:latin typeface="Consolas" charset="0"/>
              </a:rPr>
              <a:t>double</a:t>
            </a:r>
            <a:r>
              <a:rPr lang="en-US" altLang="x-none" dirty="0">
                <a:solidFill>
                  <a:srgbClr val="7030A0"/>
                </a:solidFill>
                <a:latin typeface="Consolas" charset="0"/>
              </a:rPr>
              <a:t> </a:t>
            </a:r>
            <a:r>
              <a:rPr lang="en-US" altLang="x-none" dirty="0" err="1">
                <a:latin typeface="Consolas" charset="0"/>
              </a:rPr>
              <a:t>rectY</a:t>
            </a:r>
            <a:r>
              <a:rPr lang="en-US" altLang="x-none" dirty="0">
                <a:latin typeface="Consolas" charset="0"/>
              </a:rPr>
              <a:t> = </a:t>
            </a:r>
            <a:r>
              <a:rPr lang="en-US" altLang="x-none" dirty="0" err="1">
                <a:latin typeface="Consolas" charset="0"/>
              </a:rPr>
              <a:t>mouseY</a:t>
            </a:r>
            <a:r>
              <a:rPr lang="en-US" altLang="x-none" dirty="0">
                <a:latin typeface="Consolas" charset="0"/>
              </a:rPr>
              <a:t> </a:t>
            </a:r>
            <a:r>
              <a:rPr lang="mr-IN" altLang="x-none" dirty="0">
                <a:latin typeface="Consolas" charset="0"/>
              </a:rPr>
              <a:t>–</a:t>
            </a:r>
            <a:r>
              <a:rPr lang="en-US" altLang="x-none" dirty="0">
                <a:latin typeface="Consolas" charset="0"/>
              </a:rPr>
              <a:t> </a:t>
            </a:r>
            <a:r>
              <a:rPr lang="en-US" altLang="x-none" i="1" dirty="0">
                <a:solidFill>
                  <a:srgbClr val="0070C0"/>
                </a:solidFill>
                <a:latin typeface="Consolas" charset="0"/>
              </a:rPr>
              <a:t>SIZE</a:t>
            </a:r>
            <a:r>
              <a:rPr lang="en-US" altLang="x-none" dirty="0">
                <a:solidFill>
                  <a:srgbClr val="0070C0"/>
                </a:solidFill>
                <a:latin typeface="Consolas" charset="0"/>
              </a:rPr>
              <a:t> </a:t>
            </a:r>
            <a:r>
              <a:rPr lang="en-US" altLang="x-none" dirty="0">
                <a:latin typeface="Consolas" charset="0"/>
              </a:rPr>
              <a:t>/ 2.0;</a:t>
            </a:r>
          </a:p>
          <a:p>
            <a:pPr>
              <a:lnSpc>
                <a:spcPct val="80000"/>
              </a:lnSpc>
              <a:buFontTx/>
              <a:buNone/>
            </a:pPr>
            <a:r>
              <a:rPr lang="en-US" altLang="x-none" dirty="0">
                <a:latin typeface="Consolas" charset="0"/>
              </a:rPr>
              <a:t>    </a:t>
            </a:r>
            <a:r>
              <a:rPr lang="en-US" altLang="x-none" dirty="0" err="1">
                <a:latin typeface="Consolas" charset="0"/>
              </a:rPr>
              <a:t>GRect</a:t>
            </a:r>
            <a:r>
              <a:rPr lang="en-US" altLang="x-none" dirty="0">
                <a:latin typeface="Consolas" charset="0"/>
              </a:rPr>
              <a:t> </a:t>
            </a:r>
            <a:r>
              <a:rPr lang="en-US" altLang="x-none" dirty="0" err="1">
                <a:latin typeface="Consolas" charset="0"/>
              </a:rPr>
              <a:t>rect</a:t>
            </a:r>
            <a:r>
              <a:rPr lang="en-US" altLang="x-none" dirty="0">
                <a:latin typeface="Consolas" charset="0"/>
              </a:rPr>
              <a:t> = </a:t>
            </a:r>
            <a:r>
              <a:rPr lang="en-US" altLang="x-none" b="1" dirty="0">
                <a:solidFill>
                  <a:srgbClr val="7030A0"/>
                </a:solidFill>
                <a:latin typeface="Consolas" charset="0"/>
              </a:rPr>
              <a:t>new</a:t>
            </a:r>
            <a:r>
              <a:rPr lang="en-US" altLang="x-none" dirty="0">
                <a:solidFill>
                  <a:srgbClr val="7030A0"/>
                </a:solidFill>
                <a:latin typeface="Consolas" charset="0"/>
              </a:rPr>
              <a:t> </a:t>
            </a:r>
            <a:r>
              <a:rPr lang="en-US" altLang="x-none" dirty="0" err="1">
                <a:latin typeface="Consolas" charset="0"/>
              </a:rPr>
              <a:t>GRect</a:t>
            </a:r>
            <a:r>
              <a:rPr lang="en-US" altLang="x-none" dirty="0">
                <a:latin typeface="Consolas" charset="0"/>
              </a:rPr>
              <a:t>(</a:t>
            </a:r>
            <a:r>
              <a:rPr lang="en-US" altLang="x-none" dirty="0" err="1">
                <a:latin typeface="Consolas" charset="0"/>
              </a:rPr>
              <a:t>rectX</a:t>
            </a:r>
            <a:r>
              <a:rPr lang="en-US" altLang="x-none" dirty="0">
                <a:latin typeface="Consolas" charset="0"/>
              </a:rPr>
              <a:t>, </a:t>
            </a:r>
            <a:r>
              <a:rPr lang="en-US" altLang="x-none" dirty="0" err="1">
                <a:latin typeface="Consolas" charset="0"/>
              </a:rPr>
              <a:t>rectY</a:t>
            </a:r>
            <a:r>
              <a:rPr lang="en-US" altLang="x-none" dirty="0">
                <a:latin typeface="Consolas" charset="0"/>
              </a:rPr>
              <a:t>, SIZE, SIZE);</a:t>
            </a:r>
          </a:p>
          <a:p>
            <a:pPr>
              <a:lnSpc>
                <a:spcPct val="80000"/>
              </a:lnSpc>
              <a:buFontTx/>
              <a:buNone/>
            </a:pPr>
            <a:r>
              <a:rPr lang="en-US" altLang="x-none" dirty="0">
                <a:latin typeface="Consolas" charset="0"/>
              </a:rPr>
              <a:t>    </a:t>
            </a:r>
            <a:r>
              <a:rPr lang="en-US" altLang="x-none" dirty="0" err="1">
                <a:latin typeface="Consolas" charset="0"/>
              </a:rPr>
              <a:t>rect.setFilled</a:t>
            </a:r>
            <a:r>
              <a:rPr lang="en-US" altLang="x-none" dirty="0">
                <a:latin typeface="Consolas" charset="0"/>
              </a:rPr>
              <a:t>(</a:t>
            </a:r>
            <a:r>
              <a:rPr lang="en-US" altLang="x-none" b="1" dirty="0">
                <a:solidFill>
                  <a:srgbClr val="7030A0"/>
                </a:solidFill>
                <a:latin typeface="Consolas" charset="0"/>
              </a:rPr>
              <a:t>true</a:t>
            </a:r>
            <a:r>
              <a:rPr lang="en-US" altLang="x-none" dirty="0">
                <a:latin typeface="Consolas" charset="0"/>
              </a:rPr>
              <a:t>);</a:t>
            </a:r>
          </a:p>
          <a:p>
            <a:pPr>
              <a:lnSpc>
                <a:spcPct val="80000"/>
              </a:lnSpc>
              <a:buFontTx/>
              <a:buNone/>
            </a:pPr>
            <a:r>
              <a:rPr lang="en-US" altLang="x-none" dirty="0">
                <a:latin typeface="Consolas" charset="0"/>
              </a:rPr>
              <a:t>    add(</a:t>
            </a:r>
            <a:r>
              <a:rPr lang="en-US" altLang="x-none" dirty="0" err="1">
                <a:latin typeface="Consolas" charset="0"/>
              </a:rPr>
              <a:t>rect</a:t>
            </a:r>
            <a:r>
              <a:rPr lang="en-US" altLang="x-none" dirty="0">
                <a:latin typeface="Consolas" charset="0"/>
              </a:rPr>
              <a:t>);</a:t>
            </a:r>
          </a:p>
          <a:p>
            <a:pPr>
              <a:lnSpc>
                <a:spcPct val="80000"/>
              </a:lnSpc>
              <a:buFontTx/>
              <a:buNone/>
            </a:pPr>
            <a:r>
              <a:rPr lang="en-US" altLang="x-none" dirty="0">
                <a:latin typeface="Consolas" charset="0"/>
              </a:rPr>
              <a:t>}</a:t>
            </a:r>
          </a:p>
        </p:txBody>
      </p:sp>
      <p:sp>
        <p:nvSpPr>
          <p:cNvPr id="2" name="TextBox 1"/>
          <p:cNvSpPr txBox="1"/>
          <p:nvPr/>
        </p:nvSpPr>
        <p:spPr>
          <a:xfrm>
            <a:off x="0" y="5201478"/>
            <a:ext cx="9144000" cy="1077218"/>
          </a:xfrm>
          <a:prstGeom prst="rect">
            <a:avLst/>
          </a:prstGeom>
          <a:noFill/>
        </p:spPr>
        <p:txBody>
          <a:bodyPr wrap="square" rtlCol="0">
            <a:spAutoFit/>
          </a:bodyPr>
          <a:lstStyle/>
          <a:p>
            <a:pPr algn="ctr"/>
            <a:r>
              <a:rPr lang="en-US" sz="3200" dirty="0">
                <a:solidFill>
                  <a:srgbClr val="0070C0"/>
                </a:solidFill>
              </a:rPr>
              <a:t>What if we wanted the </a:t>
            </a:r>
            <a:r>
              <a:rPr lang="en-US" sz="3200" i="1" dirty="0">
                <a:solidFill>
                  <a:srgbClr val="0070C0"/>
                </a:solidFill>
              </a:rPr>
              <a:t>same</a:t>
            </a:r>
            <a:r>
              <a:rPr lang="en-US" sz="3200" dirty="0">
                <a:solidFill>
                  <a:srgbClr val="0070C0"/>
                </a:solidFill>
              </a:rPr>
              <a:t> </a:t>
            </a:r>
            <a:r>
              <a:rPr lang="en-US" sz="3200" dirty="0" err="1">
                <a:solidFill>
                  <a:srgbClr val="0070C0"/>
                </a:solidFill>
              </a:rPr>
              <a:t>GRect</a:t>
            </a:r>
            <a:r>
              <a:rPr lang="en-US" sz="3200" dirty="0">
                <a:solidFill>
                  <a:srgbClr val="0070C0"/>
                </a:solidFill>
              </a:rPr>
              <a:t> to track the mouse, instead of making a new one each time?</a:t>
            </a:r>
          </a:p>
        </p:txBody>
      </p:sp>
    </p:spTree>
    <p:extLst>
      <p:ext uri="{BB962C8B-B14F-4D97-AF65-F5344CB8AC3E}">
        <p14:creationId xmlns:p14="http://schemas.microsoft.com/office/powerpoint/2010/main" val="34291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496695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x-none" dirty="0"/>
              <a:t>Instance Variables</a:t>
            </a:r>
          </a:p>
        </p:txBody>
      </p:sp>
      <p:sp>
        <p:nvSpPr>
          <p:cNvPr id="1263619" name="Rectangle 3"/>
          <p:cNvSpPr>
            <a:spLocks noGrp="1" noChangeArrowheads="1"/>
          </p:cNvSpPr>
          <p:nvPr>
            <p:ph type="body" idx="1"/>
          </p:nvPr>
        </p:nvSpPr>
        <p:spPr/>
        <p:txBody>
          <a:bodyPr/>
          <a:lstStyle/>
          <a:p>
            <a:pPr>
              <a:buFontTx/>
              <a:buNone/>
            </a:pPr>
            <a:r>
              <a:rPr lang="en-US" altLang="x-none" sz="2200" dirty="0">
                <a:latin typeface="Consolas" charset="0"/>
              </a:rPr>
              <a:t>  private </a:t>
            </a:r>
            <a:r>
              <a:rPr lang="en-US" altLang="x-none" sz="2200" b="1" i="1" dirty="0">
                <a:latin typeface="Consolas" charset="0"/>
              </a:rPr>
              <a:t>type name</a:t>
            </a:r>
            <a:r>
              <a:rPr lang="en-US" altLang="x-none" sz="2200" dirty="0">
                <a:latin typeface="Consolas" charset="0"/>
              </a:rPr>
              <a:t>;  </a:t>
            </a:r>
            <a:r>
              <a:rPr lang="en-US" altLang="x-none" sz="2200" dirty="0">
                <a:solidFill>
                  <a:srgbClr val="008000"/>
                </a:solidFill>
                <a:latin typeface="Consolas" charset="0"/>
              </a:rPr>
              <a:t>// declared outside of any method</a:t>
            </a:r>
          </a:p>
          <a:p>
            <a:endParaRPr lang="en-US" altLang="x-none" sz="2200" b="1" dirty="0">
              <a:latin typeface="Consolas" charset="0"/>
            </a:endParaRPr>
          </a:p>
          <a:p>
            <a:r>
              <a:rPr lang="en-US" altLang="x-none" b="1" dirty="0"/>
              <a:t>Instance variable</a:t>
            </a:r>
            <a:r>
              <a:rPr lang="en-US" altLang="x-none" dirty="0"/>
              <a:t>: A variable that lives outside of any method.</a:t>
            </a:r>
          </a:p>
          <a:p>
            <a:pPr lvl="1"/>
            <a:r>
              <a:rPr lang="en-US" altLang="x-none" dirty="0"/>
              <a:t>The </a:t>
            </a:r>
            <a:r>
              <a:rPr lang="en-US" altLang="x-none" i="1" dirty="0"/>
              <a:t>scope</a:t>
            </a:r>
            <a:r>
              <a:rPr lang="en-US" altLang="x-none" dirty="0"/>
              <a:t> of an instance variable is throughout an entire file (class).</a:t>
            </a:r>
          </a:p>
          <a:p>
            <a:pPr lvl="1"/>
            <a:endParaRPr lang="en-US" altLang="x-none" dirty="0"/>
          </a:p>
          <a:p>
            <a:pPr lvl="1"/>
            <a:r>
              <a:rPr lang="en-US" altLang="x-none" dirty="0"/>
              <a:t>Useful for data that must persist throughout the program, or that cannot be stored as local variables or parameters (event handlers).</a:t>
            </a:r>
          </a:p>
          <a:p>
            <a:pPr lvl="1"/>
            <a:endParaRPr lang="en-US" altLang="x-none" dirty="0"/>
          </a:p>
          <a:p>
            <a:pPr lvl="1"/>
            <a:r>
              <a:rPr lang="en-US" altLang="x-none" i="1" dirty="0">
                <a:solidFill>
                  <a:srgbClr val="8C1515"/>
                </a:solidFill>
              </a:rPr>
              <a:t>It is bad style to overuse instance variables</a:t>
            </a:r>
            <a:endParaRPr lang="en-US" altLang="x-none" dirty="0"/>
          </a:p>
          <a:p>
            <a:pPr lvl="1"/>
            <a:endParaRPr lang="en-US" altLang="x-none" b="1" u="sng" dirty="0"/>
          </a:p>
          <a:p>
            <a:pPr marL="3175" indent="0" algn="ctr">
              <a:buNone/>
            </a:pPr>
            <a:endParaRPr lang="en-US" altLang="x-none" b="1" u="sng" dirty="0"/>
          </a:p>
          <a:p>
            <a:pPr marL="3175" indent="0" algn="ctr">
              <a:buNone/>
            </a:pPr>
            <a:r>
              <a:rPr lang="en-US" altLang="x-none" b="1" u="sng" dirty="0"/>
              <a:t>DO NOT USE INSTANCE VARIABLES ON SNOWMAN!</a:t>
            </a:r>
          </a:p>
        </p:txBody>
      </p:sp>
    </p:spTree>
    <p:extLst>
      <p:ext uri="{BB962C8B-B14F-4D97-AF65-F5344CB8AC3E}">
        <p14:creationId xmlns:p14="http://schemas.microsoft.com/office/powerpoint/2010/main" val="672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3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36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63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63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636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36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Example: </a:t>
            </a:r>
            <a:r>
              <a:rPr lang="en-US" altLang="x-none" dirty="0" err="1"/>
              <a:t>MouseTracker</a:t>
            </a:r>
            <a:endParaRPr lang="en-US" altLang="x-none"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159815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48025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en-US" altLang="x-none" dirty="0"/>
              <a:t>Putting it all together</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922" y="1295400"/>
            <a:ext cx="7168155" cy="5181600"/>
          </a:xfrm>
        </p:spPr>
      </p:pic>
    </p:spTree>
    <p:extLst>
      <p:ext uri="{BB962C8B-B14F-4D97-AF65-F5344CB8AC3E}">
        <p14:creationId xmlns:p14="http://schemas.microsoft.com/office/powerpoint/2010/main" val="546295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Whack-A-Mole</a:t>
            </a:r>
          </a:p>
        </p:txBody>
      </p:sp>
      <p:sp>
        <p:nvSpPr>
          <p:cNvPr id="3" name="Content Placeholder 2"/>
          <p:cNvSpPr>
            <a:spLocks noGrp="1"/>
          </p:cNvSpPr>
          <p:nvPr>
            <p:ph idx="1"/>
          </p:nvPr>
        </p:nvSpPr>
        <p:spPr/>
        <p:txBody>
          <a:bodyPr/>
          <a:lstStyle/>
          <a:p>
            <a:pPr marL="0" indent="0">
              <a:buNone/>
            </a:pPr>
            <a:r>
              <a:rPr lang="en-US" dirty="0"/>
              <a:t>Let’s use instance variables and events to make Whack-A-Mole!</a:t>
            </a:r>
          </a:p>
          <a:p>
            <a:r>
              <a:rPr lang="en-US" dirty="0"/>
              <a:t>A mole should appear </a:t>
            </a:r>
            <a:r>
              <a:rPr lang="en-US"/>
              <a:t>every half second </a:t>
            </a:r>
            <a:r>
              <a:rPr lang="en-US" dirty="0"/>
              <a:t>at a random location, and stop once the user has gotten at least 10 points.</a:t>
            </a:r>
          </a:p>
          <a:p>
            <a:r>
              <a:rPr lang="en-US" dirty="0"/>
              <a:t>If the user clicks a mole, remove it and increase their score by 1</a:t>
            </a:r>
          </a:p>
          <a:p>
            <a:r>
              <a:rPr lang="en-US" dirty="0"/>
              <a:t>There should be a </a:t>
            </a:r>
            <a:r>
              <a:rPr lang="en-US" dirty="0" err="1"/>
              <a:t>GLabel</a:t>
            </a:r>
            <a:r>
              <a:rPr lang="en-US" dirty="0"/>
              <a:t> in the left corner showing their score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887" y="3370472"/>
            <a:ext cx="5070225" cy="3665082"/>
          </a:xfrm>
          <a:prstGeom prst="rect">
            <a:avLst/>
          </a:prstGeom>
        </p:spPr>
      </p:pic>
    </p:spTree>
    <p:extLst>
      <p:ext uri="{BB962C8B-B14F-4D97-AF65-F5344CB8AC3E}">
        <p14:creationId xmlns:p14="http://schemas.microsoft.com/office/powerpoint/2010/main" val="73926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x-none"/>
              <a:t>Exception</a:t>
            </a:r>
          </a:p>
        </p:txBody>
      </p:sp>
      <p:sp>
        <p:nvSpPr>
          <p:cNvPr id="1239043" name="Rectangle 3"/>
          <p:cNvSpPr>
            <a:spLocks noGrp="1" noChangeArrowheads="1"/>
          </p:cNvSpPr>
          <p:nvPr>
            <p:ph type="body" idx="1"/>
          </p:nvPr>
        </p:nvSpPr>
        <p:spPr/>
        <p:txBody>
          <a:bodyPr/>
          <a:lstStyle/>
          <a:p>
            <a:r>
              <a:rPr lang="en-US" altLang="x-none" dirty="0"/>
              <a:t>If the user clicks an area with no mole, the program crashes.</a:t>
            </a:r>
          </a:p>
          <a:p>
            <a:pPr lvl="1"/>
            <a:r>
              <a:rPr lang="en-US" altLang="x-none" dirty="0"/>
              <a:t>A program crash in Java is called an </a:t>
            </a:r>
            <a:r>
              <a:rPr lang="en-US" altLang="x-none" b="1" dirty="0"/>
              <a:t>exception</a:t>
            </a:r>
            <a:r>
              <a:rPr lang="en-US" altLang="x-none" dirty="0"/>
              <a:t>.</a:t>
            </a:r>
          </a:p>
          <a:p>
            <a:pPr lvl="1"/>
            <a:r>
              <a:rPr lang="en-US" altLang="x-none" dirty="0"/>
              <a:t>When you get an exception, Eclipse shows red error text.</a:t>
            </a:r>
          </a:p>
          <a:p>
            <a:pPr lvl="1"/>
            <a:r>
              <a:rPr lang="en-US" altLang="x-none" dirty="0"/>
              <a:t>The error text shows the line number where the error occurred.</a:t>
            </a:r>
          </a:p>
          <a:p>
            <a:pPr lvl="1"/>
            <a:r>
              <a:rPr lang="en-US" altLang="x-none" dirty="0"/>
              <a:t>Why did this error happen?</a:t>
            </a:r>
          </a:p>
          <a:p>
            <a:pPr lvl="1"/>
            <a:r>
              <a:rPr lang="en-US" altLang="x-none" dirty="0"/>
              <a:t>How can we avoid this?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 y="3881718"/>
            <a:ext cx="9144000" cy="2881313"/>
          </a:xfrm>
          <a:prstGeom prst="rect">
            <a:avLst/>
          </a:prstGeom>
        </p:spPr>
      </p:pic>
    </p:spTree>
    <p:extLst>
      <p:ext uri="{BB962C8B-B14F-4D97-AF65-F5344CB8AC3E}">
        <p14:creationId xmlns:p14="http://schemas.microsoft.com/office/powerpoint/2010/main" val="558837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t>Extra: Googly Eyes</a:t>
            </a:r>
          </a:p>
        </p:txBody>
      </p:sp>
    </p:spTree>
    <p:extLst>
      <p:ext uri="{BB962C8B-B14F-4D97-AF65-F5344CB8AC3E}">
        <p14:creationId xmlns:p14="http://schemas.microsoft.com/office/powerpoint/2010/main" val="236991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Practice: </a:t>
            </a:r>
            <a:r>
              <a:rPr lang="en-US" dirty="0" err="1"/>
              <a:t>GooglyEyes</a:t>
            </a:r>
            <a:endParaRPr lang="en-US" dirty="0"/>
          </a:p>
        </p:txBody>
      </p:sp>
      <p:sp>
        <p:nvSpPr>
          <p:cNvPr id="3" name="Content Placeholder 2"/>
          <p:cNvSpPr>
            <a:spLocks noGrp="1"/>
          </p:cNvSpPr>
          <p:nvPr>
            <p:ph idx="1"/>
          </p:nvPr>
        </p:nvSpPr>
        <p:spPr/>
        <p:txBody>
          <a:bodyPr/>
          <a:lstStyle/>
          <a:p>
            <a:pPr marL="0" indent="0">
              <a:buNone/>
            </a:pPr>
            <a:r>
              <a:rPr lang="en-US" dirty="0"/>
              <a:t>Let’s write a program called </a:t>
            </a:r>
            <a:r>
              <a:rPr lang="en-US" b="1" dirty="0" err="1"/>
              <a:t>GooglyEyes</a:t>
            </a:r>
            <a:r>
              <a:rPr lang="en-US" dirty="0"/>
              <a:t> that draws eyes whose pupils follow the user’s mouse vertically as it moves around.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9630"/>
            <a:ext cx="4733497" cy="34216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1523" y="2929630"/>
            <a:ext cx="4733497" cy="34216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79207">
            <a:off x="2974019" y="3463401"/>
            <a:ext cx="517123" cy="5171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79207">
            <a:off x="7520864" y="5258170"/>
            <a:ext cx="517123" cy="517123"/>
          </a:xfrm>
          <a:prstGeom prst="rect">
            <a:avLst/>
          </a:prstGeom>
        </p:spPr>
      </p:pic>
    </p:spTree>
    <p:extLst>
      <p:ext uri="{BB962C8B-B14F-4D97-AF65-F5344CB8AC3E}">
        <p14:creationId xmlns:p14="http://schemas.microsoft.com/office/powerpoint/2010/main" val="16378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lstStyle/>
          <a:p>
            <a:r>
              <a:rPr lang="en-US" sz="3600" dirty="0" err="1"/>
              <a:t>BlueBook</a:t>
            </a:r>
            <a:r>
              <a:rPr lang="en-US" sz="3600" dirty="0"/>
              <a:t> download available on the website</a:t>
            </a:r>
          </a:p>
          <a:p>
            <a:pPr lvl="1"/>
            <a:r>
              <a:rPr lang="en-US" sz="3400" dirty="0"/>
              <a:t>try it out with the second practice exam!</a:t>
            </a:r>
          </a:p>
          <a:p>
            <a:r>
              <a:rPr lang="en-US" sz="3600" dirty="0"/>
              <a:t>Assignment 3 due tomorrow</a:t>
            </a:r>
          </a:p>
          <a:p>
            <a:r>
              <a:rPr lang="en-US" sz="3600" dirty="0"/>
              <a:t>Assignment 4 out tomorrow</a:t>
            </a:r>
          </a:p>
          <a:p>
            <a:pPr lvl="1"/>
            <a:r>
              <a:rPr lang="en-US" sz="3400" dirty="0"/>
              <a:t>not due until the following Monday, but could be good exam practice for graphics + events</a:t>
            </a:r>
          </a:p>
        </p:txBody>
      </p:sp>
    </p:spTree>
    <p:extLst>
      <p:ext uri="{BB962C8B-B14F-4D97-AF65-F5344CB8AC3E}">
        <p14:creationId xmlns:p14="http://schemas.microsoft.com/office/powerpoint/2010/main" val="640979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t>Announcements</a:t>
            </a:r>
          </a:p>
          <a:p>
            <a:r>
              <a:rPr lang="en-US" sz="3600" dirty="0"/>
              <a:t>Review: animation and null</a:t>
            </a:r>
          </a:p>
          <a:p>
            <a:r>
              <a:rPr lang="en-US" sz="3600" dirty="0"/>
              <a:t>Event-driven programming</a:t>
            </a:r>
          </a:p>
          <a:p>
            <a:r>
              <a:rPr lang="en-US" sz="3600" dirty="0"/>
              <a:t>Instance variables</a:t>
            </a:r>
          </a:p>
          <a:p>
            <a:r>
              <a:rPr lang="en-US" sz="3600" dirty="0"/>
              <a:t>Whack-A-Mole</a:t>
            </a:r>
          </a:p>
          <a:p>
            <a:r>
              <a:rPr lang="en-US" sz="3600" dirty="0"/>
              <a:t>Extra: Googly Eyes</a:t>
            </a:r>
          </a:p>
          <a:p>
            <a:endParaRPr lang="en-US" sz="3600" dirty="0"/>
          </a:p>
          <a:p>
            <a:pPr marL="0" indent="0">
              <a:buNone/>
            </a:pPr>
            <a:r>
              <a:rPr lang="en-US" sz="3600" b="1" dirty="0"/>
              <a:t>Next Time: Memory</a:t>
            </a:r>
          </a:p>
          <a:p>
            <a:endParaRPr lang="en-US" sz="3600" dirty="0"/>
          </a:p>
        </p:txBody>
      </p:sp>
    </p:spTree>
    <p:extLst>
      <p:ext uri="{BB962C8B-B14F-4D97-AF65-F5344CB8AC3E}">
        <p14:creationId xmlns:p14="http://schemas.microsoft.com/office/powerpoint/2010/main" val="1297501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t>Review: animation and null</a:t>
            </a:r>
          </a:p>
          <a:p>
            <a:r>
              <a:rPr lang="en-US" sz="3600" dirty="0">
                <a:solidFill>
                  <a:schemeClr val="bg1">
                    <a:lumMod val="75000"/>
                  </a:schemeClr>
                </a:solidFill>
              </a:rPr>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a:p>
            <a:endParaRPr lang="en-US" sz="3600" dirty="0">
              <a:solidFill>
                <a:schemeClr val="bg1">
                  <a:lumMod val="75000"/>
                </a:schemeClr>
              </a:solidFill>
            </a:endParaRPr>
          </a:p>
        </p:txBody>
      </p:sp>
    </p:spTree>
    <p:extLst>
      <p:ext uri="{BB962C8B-B14F-4D97-AF65-F5344CB8AC3E}">
        <p14:creationId xmlns:p14="http://schemas.microsoft.com/office/powerpoint/2010/main" val="170480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x-none" dirty="0"/>
              <a:t>Animation</a:t>
            </a:r>
          </a:p>
        </p:txBody>
      </p:sp>
      <p:sp>
        <p:nvSpPr>
          <p:cNvPr id="1247235" name="Rectangle 3"/>
          <p:cNvSpPr>
            <a:spLocks noGrp="1" noChangeArrowheads="1"/>
          </p:cNvSpPr>
          <p:nvPr>
            <p:ph type="body" idx="1"/>
          </p:nvPr>
        </p:nvSpPr>
        <p:spPr/>
        <p:txBody>
          <a:bodyPr/>
          <a:lstStyle/>
          <a:p>
            <a:r>
              <a:rPr lang="en-US" altLang="x-none" dirty="0"/>
              <a:t>A Graphics program can be made to animate with a loop such as:</a:t>
            </a:r>
          </a:p>
          <a:p>
            <a:pPr lvl="1">
              <a:lnSpc>
                <a:spcPct val="80000"/>
              </a:lnSpc>
              <a:buFontTx/>
              <a:buNone/>
            </a:pPr>
            <a:endParaRPr lang="en-US" altLang="x-none" dirty="0">
              <a:latin typeface="Consolas" charset="0"/>
            </a:endParaRPr>
          </a:p>
          <a:p>
            <a:pPr lvl="1">
              <a:lnSpc>
                <a:spcPct val="80000"/>
              </a:lnSpc>
              <a:buFontTx/>
              <a:buNone/>
            </a:pPr>
            <a:r>
              <a:rPr lang="en-US" altLang="x-none" dirty="0">
                <a:latin typeface="Consolas" charset="0"/>
              </a:rPr>
              <a:t>public void run() {</a:t>
            </a:r>
          </a:p>
          <a:p>
            <a:pPr lvl="1">
              <a:lnSpc>
                <a:spcPct val="80000"/>
              </a:lnSpc>
              <a:buFontTx/>
              <a:buNone/>
            </a:pPr>
            <a:r>
              <a:rPr lang="en-US" altLang="x-none" dirty="0">
                <a:latin typeface="Consolas" charset="0"/>
              </a:rPr>
              <a:t>    // create shapes here</a:t>
            </a:r>
          </a:p>
          <a:p>
            <a:pPr lvl="1">
              <a:lnSpc>
                <a:spcPct val="80000"/>
              </a:lnSpc>
              <a:buFontTx/>
              <a:buNone/>
            </a:pPr>
            <a:r>
              <a:rPr lang="en-US" altLang="x-none" dirty="0">
                <a:latin typeface="Consolas" charset="0"/>
              </a:rPr>
              <a:t>    while (</a:t>
            </a:r>
            <a:r>
              <a:rPr lang="en-US" altLang="x-none" b="1" i="1" dirty="0">
                <a:latin typeface="Consolas" charset="0"/>
              </a:rPr>
              <a:t>condition</a:t>
            </a:r>
            <a:r>
              <a:rPr lang="en-US" altLang="x-none" dirty="0">
                <a:latin typeface="Consolas" charset="0"/>
              </a:rPr>
              <a:t>) {</a:t>
            </a:r>
          </a:p>
          <a:p>
            <a:pPr lvl="1">
              <a:lnSpc>
                <a:spcPct val="80000"/>
              </a:lnSpc>
              <a:buFontTx/>
              <a:buNone/>
            </a:pPr>
            <a:r>
              <a:rPr lang="en-US" altLang="x-none" dirty="0">
                <a:latin typeface="Consolas" charset="0"/>
              </a:rPr>
              <a:t>        </a:t>
            </a:r>
            <a:r>
              <a:rPr lang="en-US" altLang="x-none" b="1" i="1" dirty="0">
                <a:latin typeface="Consolas" charset="0"/>
              </a:rPr>
              <a:t>update the position of shapes</a:t>
            </a:r>
            <a:r>
              <a:rPr lang="en-US" altLang="x-none" dirty="0">
                <a:latin typeface="Consolas" charset="0"/>
              </a:rPr>
              <a:t>;</a:t>
            </a:r>
          </a:p>
          <a:p>
            <a:pPr lvl="1">
              <a:lnSpc>
                <a:spcPct val="80000"/>
              </a:lnSpc>
              <a:buFontTx/>
              <a:buNone/>
            </a:pPr>
            <a:r>
              <a:rPr lang="en-US" altLang="x-none" dirty="0">
                <a:latin typeface="Consolas" charset="0"/>
              </a:rPr>
              <a:t>        pause(</a:t>
            </a:r>
            <a:r>
              <a:rPr lang="en-US" altLang="x-none" b="1" i="1" dirty="0">
                <a:latin typeface="Consolas" charset="0"/>
              </a:rPr>
              <a:t>milliseconds</a:t>
            </a:r>
            <a:r>
              <a:rPr lang="en-US" altLang="x-none" dirty="0">
                <a:latin typeface="Consolas" charset="0"/>
              </a:rPr>
              <a:t>);</a:t>
            </a:r>
          </a:p>
          <a:p>
            <a:pPr lvl="1">
              <a:lnSpc>
                <a:spcPct val="80000"/>
              </a:lnSpc>
              <a:buFontTx/>
              <a:buNone/>
            </a:pPr>
            <a:r>
              <a:rPr lang="en-US" altLang="x-none" dirty="0">
                <a:latin typeface="Consolas" charset="0"/>
              </a:rPr>
              <a:t>    }</a:t>
            </a:r>
          </a:p>
          <a:p>
            <a:pPr lvl="1">
              <a:lnSpc>
                <a:spcPct val="80000"/>
              </a:lnSpc>
              <a:buFontTx/>
              <a:buNone/>
            </a:pPr>
            <a:endParaRPr lang="en-US" altLang="x-none" dirty="0">
              <a:latin typeface="Consolas" charset="0"/>
            </a:endParaRPr>
          </a:p>
          <a:p>
            <a:pPr lvl="1">
              <a:lnSpc>
                <a:spcPct val="80000"/>
              </a:lnSpc>
              <a:buFontTx/>
              <a:buNone/>
            </a:pPr>
            <a:r>
              <a:rPr lang="en-US" altLang="x-none" dirty="0">
                <a:latin typeface="Consolas" charset="0"/>
              </a:rPr>
              <a:t>}</a:t>
            </a:r>
          </a:p>
          <a:p>
            <a:pPr lvl="1">
              <a:buFontTx/>
              <a:buNone/>
            </a:pPr>
            <a:endParaRPr lang="en-US" altLang="x-none" dirty="0"/>
          </a:p>
          <a:p>
            <a:r>
              <a:rPr lang="en-US" altLang="x-none" dirty="0"/>
              <a:t>Animation effect: create frame, pause, move to next frame</a:t>
            </a:r>
          </a:p>
        </p:txBody>
      </p:sp>
    </p:spTree>
    <p:extLst>
      <p:ext uri="{BB962C8B-B14F-4D97-AF65-F5344CB8AC3E}">
        <p14:creationId xmlns:p14="http://schemas.microsoft.com/office/powerpoint/2010/main" val="1795691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b="1" dirty="0"/>
              <a:t>Null </a:t>
            </a:r>
            <a:r>
              <a:rPr lang="en-US" sz="2800" dirty="0"/>
              <a:t>is a special variable value that </a:t>
            </a:r>
            <a:r>
              <a:rPr lang="en-US" sz="2800" u="sng" dirty="0"/>
              <a:t>objects</a:t>
            </a:r>
            <a:r>
              <a:rPr lang="en-US" sz="2800" dirty="0"/>
              <a:t> can have that means “nothing”.  </a:t>
            </a:r>
            <a:r>
              <a:rPr lang="en-US" sz="2800" u="sng" dirty="0"/>
              <a:t>Primitives</a:t>
            </a:r>
            <a:r>
              <a:rPr lang="en-US" sz="2800" dirty="0"/>
              <a:t> cannot be null.</a:t>
            </a:r>
          </a:p>
          <a:p>
            <a:pPr marL="0" indent="0">
              <a:buNone/>
            </a:pPr>
            <a:endParaRPr lang="en-US" sz="2800" b="1" dirty="0"/>
          </a:p>
          <a:p>
            <a:pPr marL="0" indent="0">
              <a:buNone/>
            </a:pPr>
            <a:r>
              <a:rPr lang="en-US" sz="2800" dirty="0"/>
              <a:t>If a method returns an object, it can return </a:t>
            </a:r>
            <a:r>
              <a:rPr lang="en-US" sz="2800" b="1" dirty="0"/>
              <a:t>null</a:t>
            </a:r>
            <a:r>
              <a:rPr lang="en-US" sz="2800" dirty="0"/>
              <a:t> to signify “nothing”. (just say </a:t>
            </a:r>
            <a:r>
              <a:rPr lang="en-US" sz="2800" b="1" dirty="0">
                <a:solidFill>
                  <a:srgbClr val="7030A0"/>
                </a:solidFill>
                <a:latin typeface="Courier" charset="0"/>
                <a:ea typeface="Courier" charset="0"/>
                <a:cs typeface="Courier" charset="0"/>
              </a:rPr>
              <a:t>return</a:t>
            </a:r>
            <a:r>
              <a:rPr lang="en-US" sz="2800" b="1" dirty="0">
                <a:latin typeface="Courier" charset="0"/>
                <a:ea typeface="Courier" charset="0"/>
                <a:cs typeface="Courier" charset="0"/>
              </a:rPr>
              <a:t> </a:t>
            </a:r>
            <a:r>
              <a:rPr lang="en-US" sz="2800" b="1" dirty="0">
                <a:solidFill>
                  <a:srgbClr val="7030A0"/>
                </a:solidFill>
                <a:latin typeface="Courier" charset="0"/>
                <a:ea typeface="Courier" charset="0"/>
                <a:cs typeface="Courier" charset="0"/>
              </a:rPr>
              <a:t>null</a:t>
            </a:r>
            <a:r>
              <a:rPr lang="en-US" sz="2800" b="1" dirty="0">
                <a:latin typeface="Courier" charset="0"/>
                <a:ea typeface="Courier" charset="0"/>
                <a:cs typeface="Courier" charset="0"/>
              </a:rPr>
              <a:t>;</a:t>
            </a:r>
            <a:r>
              <a:rPr lang="en-US" sz="2800" dirty="0"/>
              <a:t>)</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sz="2200" b="1" dirty="0">
              <a:latin typeface="Courier" charset="0"/>
              <a:ea typeface="Courier" charset="0"/>
              <a:cs typeface="Courier" charset="0"/>
            </a:endParaRPr>
          </a:p>
          <a:p>
            <a:pPr marL="0" indent="0">
              <a:buNone/>
            </a:pPr>
            <a:endParaRPr lang="en-US" sz="2800" dirty="0"/>
          </a:p>
          <a:p>
            <a:pPr marL="0" indent="0">
              <a:buNone/>
            </a:pPr>
            <a:r>
              <a:rPr lang="en-US" sz="2800" dirty="0"/>
              <a:t>Objects have the value </a:t>
            </a:r>
            <a:r>
              <a:rPr lang="en-US" sz="2800" b="1" dirty="0"/>
              <a:t>null</a:t>
            </a:r>
            <a:r>
              <a:rPr lang="en-US" sz="2800" dirty="0"/>
              <a:t> before being initialized.</a:t>
            </a:r>
          </a:p>
          <a:p>
            <a:pPr marL="0" indent="0">
              <a:buNone/>
            </a:pPr>
            <a:endParaRPr lang="en-US" altLang="x-none" sz="1900" b="1" dirty="0"/>
          </a:p>
          <a:p>
            <a:pPr marL="0" indent="0">
              <a:buNone/>
            </a:pPr>
            <a:r>
              <a:rPr lang="en-US" altLang="x-none" b="1" dirty="0">
                <a:latin typeface="Courier" charset="0"/>
                <a:ea typeface="Courier" charset="0"/>
                <a:cs typeface="Courier" charset="0"/>
              </a:rPr>
              <a:t>Scanner </a:t>
            </a:r>
            <a:r>
              <a:rPr lang="en-US" altLang="x-none" b="1" dirty="0" err="1">
                <a:latin typeface="Courier" charset="0"/>
                <a:ea typeface="Courier" charset="0"/>
                <a:cs typeface="Courier" charset="0"/>
              </a:rPr>
              <a:t>myScanner</a:t>
            </a:r>
            <a:r>
              <a:rPr lang="en-US" altLang="x-none" b="1" dirty="0">
                <a:latin typeface="Courier" charset="0"/>
                <a:ea typeface="Courier" charset="0"/>
                <a:cs typeface="Courier" charset="0"/>
              </a:rPr>
              <a:t>; </a:t>
            </a:r>
            <a:r>
              <a:rPr lang="en-US" b="1" dirty="0">
                <a:solidFill>
                  <a:srgbClr val="00B050"/>
                </a:solidFill>
                <a:latin typeface="Courier" charset="0"/>
                <a:ea typeface="Courier" charset="0"/>
                <a:cs typeface="Courier" charset="0"/>
              </a:rPr>
              <a:t>// initially null</a:t>
            </a:r>
            <a:endParaRPr lang="en-US" b="1" dirty="0">
              <a:latin typeface="Courier" charset="0"/>
              <a:ea typeface="Courier" charset="0"/>
              <a:cs typeface="Courier" charset="0"/>
            </a:endParaRPr>
          </a:p>
          <a:p>
            <a:pPr marL="0" indent="0">
              <a:buNone/>
            </a:pPr>
            <a:endParaRPr lang="en-US" sz="2800" b="1" dirty="0"/>
          </a:p>
        </p:txBody>
      </p:sp>
    </p:spTree>
    <p:extLst>
      <p:ext uri="{BB962C8B-B14F-4D97-AF65-F5344CB8AC3E}">
        <p14:creationId xmlns:p14="http://schemas.microsoft.com/office/powerpoint/2010/main" val="345797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a:t>
            </a:r>
          </a:p>
        </p:txBody>
      </p:sp>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Tree>
    <p:extLst>
      <p:ext uri="{BB962C8B-B14F-4D97-AF65-F5344CB8AC3E}">
        <p14:creationId xmlns:p14="http://schemas.microsoft.com/office/powerpoint/2010/main" val="203027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sz="3600" dirty="0">
                <a:solidFill>
                  <a:schemeClr val="bg1">
                    <a:lumMod val="75000"/>
                  </a:schemeClr>
                </a:solidFill>
              </a:rPr>
              <a:t>Announcements</a:t>
            </a:r>
          </a:p>
          <a:p>
            <a:r>
              <a:rPr lang="en-US" sz="3600" dirty="0">
                <a:solidFill>
                  <a:schemeClr val="bg1">
                    <a:lumMod val="75000"/>
                  </a:schemeClr>
                </a:solidFill>
              </a:rPr>
              <a:t>Review: animation and null</a:t>
            </a:r>
          </a:p>
          <a:p>
            <a:r>
              <a:rPr lang="en-US" sz="3600" dirty="0"/>
              <a:t>Event-driven programming</a:t>
            </a:r>
          </a:p>
          <a:p>
            <a:r>
              <a:rPr lang="en-US" sz="3600" dirty="0">
                <a:solidFill>
                  <a:schemeClr val="bg1">
                    <a:lumMod val="75000"/>
                  </a:schemeClr>
                </a:solidFill>
              </a:rPr>
              <a:t>Instance variables</a:t>
            </a:r>
          </a:p>
          <a:p>
            <a:r>
              <a:rPr lang="en-US" sz="3600" dirty="0">
                <a:solidFill>
                  <a:schemeClr val="bg1">
                    <a:lumMod val="75000"/>
                  </a:schemeClr>
                </a:solidFill>
              </a:rPr>
              <a:t>Whack-A-Mole</a:t>
            </a:r>
          </a:p>
          <a:p>
            <a:r>
              <a:rPr lang="en-US" sz="3600" dirty="0">
                <a:solidFill>
                  <a:schemeClr val="bg1">
                    <a:lumMod val="75000"/>
                  </a:schemeClr>
                </a:solidFill>
              </a:rPr>
              <a:t>Extra: Googly Eyes</a:t>
            </a:r>
          </a:p>
        </p:txBody>
      </p:sp>
    </p:spTree>
    <p:extLst>
      <p:ext uri="{BB962C8B-B14F-4D97-AF65-F5344CB8AC3E}">
        <p14:creationId xmlns:p14="http://schemas.microsoft.com/office/powerpoint/2010/main" val="109355435"/>
      </p:ext>
    </p:extLst>
  </p:cSld>
  <p:clrMapOvr>
    <a:masterClrMapping/>
  </p:clrMapOvr>
</p:sld>
</file>

<file path=ppt/theme/theme1.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DarkRedTop</Template>
  <TotalTime>3956</TotalTime>
  <Words>2126</Words>
  <Application>Microsoft Macintosh PowerPoint</Application>
  <PresentationFormat>On-screen Show (4:3)</PresentationFormat>
  <Paragraphs>403</Paragraphs>
  <Slides>40</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Andale Mono</vt:lpstr>
      <vt:lpstr>Arial</vt:lpstr>
      <vt:lpstr>Calibri</vt:lpstr>
      <vt:lpstr>Chalkboard</vt:lpstr>
      <vt:lpstr>Consolas</vt:lpstr>
      <vt:lpstr>Courier</vt:lpstr>
      <vt:lpstr>Mangal</vt:lpstr>
      <vt:lpstr>Tahoma</vt:lpstr>
      <vt:lpstr>Verdana</vt:lpstr>
      <vt:lpstr>DarkRedTop</vt:lpstr>
      <vt:lpstr>CS 106A, Lecture 14 Events and Instance Variables</vt:lpstr>
      <vt:lpstr>PowerPoint Presentation</vt:lpstr>
      <vt:lpstr>Plan for Today</vt:lpstr>
      <vt:lpstr>Announcements</vt:lpstr>
      <vt:lpstr>Plan for Today</vt:lpstr>
      <vt:lpstr>Animation</vt:lpstr>
      <vt:lpstr>Null</vt:lpstr>
      <vt:lpstr>Null</vt:lpstr>
      <vt:lpstr>Plan for Today</vt:lpstr>
      <vt:lpstr>Events</vt:lpstr>
      <vt:lpstr>Events</vt:lpstr>
      <vt:lpstr>Events</vt:lpstr>
      <vt:lpstr>Events</vt:lpstr>
      <vt:lpstr>Events</vt:lpstr>
      <vt:lpstr>Events</vt:lpstr>
      <vt:lpstr>Events</vt:lpstr>
      <vt:lpstr>Example: ClickForDaisy</vt:lpstr>
      <vt:lpstr>MouseEvent Objects</vt:lpstr>
      <vt:lpstr>Example: ClickForDaisies</vt:lpstr>
      <vt:lpstr>Example: ClickForDaisies</vt:lpstr>
      <vt:lpstr>Example: ClickForDaisies</vt:lpstr>
      <vt:lpstr>Types of Mouse Events</vt:lpstr>
      <vt:lpstr>Example: Doodler</vt:lpstr>
      <vt:lpstr>Doodler</vt:lpstr>
      <vt:lpstr>Doodler</vt:lpstr>
      <vt:lpstr>Doodler</vt:lpstr>
      <vt:lpstr>Doodler</vt:lpstr>
      <vt:lpstr>Doodler</vt:lpstr>
      <vt:lpstr>Review: animation and null: Events</vt:lpstr>
      <vt:lpstr>Revisiting Doodler</vt:lpstr>
      <vt:lpstr>Plan for Today</vt:lpstr>
      <vt:lpstr>Instance Variables</vt:lpstr>
      <vt:lpstr>Example: MouseTracker</vt:lpstr>
      <vt:lpstr>Plan for Today</vt:lpstr>
      <vt:lpstr>Putting it all together</vt:lpstr>
      <vt:lpstr>Whack-A-Mole</vt:lpstr>
      <vt:lpstr>Exception</vt:lpstr>
      <vt:lpstr>Plan for Today</vt:lpstr>
      <vt:lpstr>Extra Practice: GooglyEyes</vt:lpstr>
      <vt:lpstr>Plan for Today</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Troccoli</dc:creator>
  <cp:lastModifiedBy>Colin Kincaid</cp:lastModifiedBy>
  <cp:revision>205</cp:revision>
  <cp:lastPrinted>2018-07-18T18:18:40Z</cp:lastPrinted>
  <dcterms:created xsi:type="dcterms:W3CDTF">2017-04-27T05:20:22Z</dcterms:created>
  <dcterms:modified xsi:type="dcterms:W3CDTF">2018-07-18T18:20:40Z</dcterms:modified>
</cp:coreProperties>
</file>